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25"/>
  </p:notesMasterIdLst>
  <p:sldIdLst>
    <p:sldId id="256" r:id="rId2"/>
    <p:sldId id="281" r:id="rId3"/>
    <p:sldId id="288" r:id="rId4"/>
    <p:sldId id="282" r:id="rId5"/>
    <p:sldId id="289" r:id="rId6"/>
    <p:sldId id="323" r:id="rId7"/>
    <p:sldId id="291" r:id="rId8"/>
    <p:sldId id="292" r:id="rId9"/>
    <p:sldId id="310" r:id="rId10"/>
    <p:sldId id="311" r:id="rId11"/>
    <p:sldId id="319" r:id="rId12"/>
    <p:sldId id="320" r:id="rId13"/>
    <p:sldId id="308" r:id="rId14"/>
    <p:sldId id="314" r:id="rId15"/>
    <p:sldId id="316" r:id="rId16"/>
    <p:sldId id="324" r:id="rId17"/>
    <p:sldId id="303" r:id="rId18"/>
    <p:sldId id="295" r:id="rId19"/>
    <p:sldId id="301" r:id="rId20"/>
    <p:sldId id="277" r:id="rId21"/>
    <p:sldId id="279" r:id="rId22"/>
    <p:sldId id="284" r:id="rId23"/>
    <p:sldId id="28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790"/>
    <p:restoredTop sz="67526"/>
  </p:normalViewPr>
  <p:slideViewPr>
    <p:cSldViewPr snapToGrid="0" snapToObjects="1">
      <p:cViewPr>
        <p:scale>
          <a:sx n="64" d="100"/>
          <a:sy n="64" d="100"/>
        </p:scale>
        <p:origin x="1080" y="19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B7C921-DD6D-4D40-835C-1E5E7FD598D8}" type="datetimeFigureOut">
              <a:rPr kumimoji="1" lang="ja-JP" altLang="en-US" smtClean="0"/>
              <a:t>2017/1/23</a:t>
            </a:fld>
            <a:endParaRPr kumimoji="1" lang="ja-JP"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ja-JP" smtClean="0"/>
              <a:t>Click to 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E0DED-7AAE-D340-9277-7EAA4198CB76}" type="slidenum">
              <a:rPr kumimoji="1" lang="ja-JP" altLang="en-US" smtClean="0"/>
              <a:t>‹#›</a:t>
            </a:fld>
            <a:endParaRPr kumimoji="1" lang="ja-JP" altLang="en-US"/>
          </a:p>
        </p:txBody>
      </p:sp>
    </p:spTree>
    <p:extLst>
      <p:ext uri="{BB962C8B-B14F-4D97-AF65-F5344CB8AC3E}">
        <p14:creationId xmlns:p14="http://schemas.microsoft.com/office/powerpoint/2010/main" val="137988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a:t>
            </a:fld>
            <a:endParaRPr kumimoji="1" lang="ja-JP" altLang="en-US"/>
          </a:p>
        </p:txBody>
      </p:sp>
    </p:spTree>
    <p:extLst>
      <p:ext uri="{BB962C8B-B14F-4D97-AF65-F5344CB8AC3E}">
        <p14:creationId xmlns:p14="http://schemas.microsoft.com/office/powerpoint/2010/main" val="1131176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Draw rate </a:t>
            </a:r>
            <a:r>
              <a:rPr kumimoji="1" lang="ja-JP" altLang="en-US" dirty="0" smtClean="0"/>
              <a:t>というのは石目差が</a:t>
            </a:r>
            <a:r>
              <a:rPr kumimoji="1" lang="en-US" altLang="ja-JP" dirty="0" smtClean="0"/>
              <a:t>2</a:t>
            </a:r>
            <a:r>
              <a:rPr kumimoji="1" lang="ja-JP" altLang="en-US" dirty="0" smtClean="0"/>
              <a:t>以内であることを表すしている</a:t>
            </a:r>
            <a:endParaRPr kumimoji="1" lang="ja-JP" altLang="en-US" dirty="0"/>
          </a:p>
        </p:txBody>
      </p:sp>
      <p:sp>
        <p:nvSpPr>
          <p:cNvPr id="4" name="スライド番号プレースホルダー 3"/>
          <p:cNvSpPr>
            <a:spLocks noGrp="1"/>
          </p:cNvSpPr>
          <p:nvPr>
            <p:ph type="sldNum" sz="quarter" idx="10"/>
          </p:nvPr>
        </p:nvSpPr>
        <p:spPr/>
        <p:txBody>
          <a:bodyPr/>
          <a:lstStyle/>
          <a:p>
            <a:fld id="{993E0DED-7AAE-D340-9277-7EAA4198CB76}" type="slidenum">
              <a:rPr kumimoji="1" lang="ja-JP" altLang="en-US" smtClean="0"/>
              <a:t>15</a:t>
            </a:fld>
            <a:endParaRPr kumimoji="1" lang="ja-JP" altLang="en-US"/>
          </a:p>
        </p:txBody>
      </p:sp>
    </p:spTree>
    <p:extLst>
      <p:ext uri="{BB962C8B-B14F-4D97-AF65-F5344CB8AC3E}">
        <p14:creationId xmlns:p14="http://schemas.microsoft.com/office/powerpoint/2010/main" val="19532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baseline="0" dirty="0" smtClean="0">
                <a:solidFill>
                  <a:schemeClr val="tx1"/>
                </a:solidFill>
                <a:latin typeface="+mn-lt"/>
                <a:ea typeface="+mn-ea"/>
                <a:cs typeface="+mn-cs"/>
              </a:rPr>
              <a:t>メンバーは全員リバーシの非エキスパートのため方策に</a:t>
            </a:r>
            <a:r>
              <a:rPr kumimoji="1" lang="en-US" altLang="ja-JP" sz="1200" b="0" i="0" u="none" strike="noStrike" kern="1200" baseline="0" dirty="0" smtClean="0">
                <a:solidFill>
                  <a:schemeClr val="tx1"/>
                </a:solidFill>
                <a:latin typeface="+mn-lt"/>
                <a:ea typeface="+mn-ea"/>
                <a:cs typeface="+mn-cs"/>
              </a:rPr>
              <a:t>CNN</a:t>
            </a:r>
            <a:r>
              <a:rPr kumimoji="1" lang="ja-JP" altLang="en-US" sz="1200" b="0" i="0" u="none" strike="noStrike" kern="1200" baseline="0" dirty="0" smtClean="0">
                <a:solidFill>
                  <a:schemeClr val="tx1"/>
                </a:solidFill>
                <a:latin typeface="+mn-lt"/>
                <a:ea typeface="+mn-ea"/>
                <a:cs typeface="+mn-cs"/>
              </a:rPr>
              <a:t>を利用することで、</a:t>
            </a:r>
            <a:br>
              <a:rPr kumimoji="1" lang="ja-JP" altLang="en-US" sz="1200" b="0" i="0" u="none" strike="noStrike" kern="1200" baseline="0" dirty="0" smtClean="0">
                <a:solidFill>
                  <a:schemeClr val="tx1"/>
                </a:solidFill>
                <a:latin typeface="+mn-lt"/>
                <a:ea typeface="+mn-ea"/>
                <a:cs typeface="+mn-cs"/>
              </a:rPr>
            </a:br>
            <a:r>
              <a:rPr kumimoji="1" lang="en-US" altLang="ja-JP" sz="1200" b="0" i="0" u="none" strike="noStrike" kern="1200" baseline="0" dirty="0" smtClean="0">
                <a:solidFill>
                  <a:schemeClr val="tx1"/>
                </a:solidFill>
                <a:latin typeface="+mn-lt"/>
                <a:ea typeface="+mn-ea"/>
                <a:cs typeface="+mn-cs"/>
              </a:rPr>
              <a:t>hand-crafted</a:t>
            </a:r>
            <a:r>
              <a:rPr kumimoji="1" lang="ja-JP" altLang="en-US" sz="1200" b="0" i="0" u="none" strike="noStrike" kern="1200" baseline="0" dirty="0" smtClean="0">
                <a:solidFill>
                  <a:schemeClr val="tx1"/>
                </a:solidFill>
                <a:latin typeface="+mn-lt"/>
                <a:ea typeface="+mn-ea"/>
                <a:cs typeface="+mn-cs"/>
              </a:rPr>
              <a:t>な特徴量設計を避ける</a:t>
            </a:r>
          </a:p>
          <a:p>
            <a:endParaRPr kumimoji="1" lang="en-US" altLang="ja-JP" dirty="0" smtClean="0"/>
          </a:p>
          <a:p>
            <a:r>
              <a:rPr kumimoji="1" lang="en-US" altLang="ja-JP" dirty="0" smtClean="0"/>
              <a:t>1</a:t>
            </a:r>
            <a:r>
              <a:rPr kumimoji="1" lang="ja-JP" altLang="en-US" dirty="0" smtClean="0"/>
              <a:t>は相手のレベルとか関係なくプレイする</a:t>
            </a:r>
            <a:endParaRPr kumimoji="1" lang="en-US" altLang="ja-JP" dirty="0" smtClean="0"/>
          </a:p>
          <a:p>
            <a:endParaRPr kumimoji="1" lang="en-US" altLang="ja-JP" dirty="0" smtClean="0"/>
          </a:p>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16</a:t>
            </a:fld>
            <a:endParaRPr kumimoji="1" lang="ja-JP" altLang="en-US"/>
          </a:p>
        </p:txBody>
      </p:sp>
    </p:spTree>
    <p:extLst>
      <p:ext uri="{BB962C8B-B14F-4D97-AF65-F5344CB8AC3E}">
        <p14:creationId xmlns:p14="http://schemas.microsoft.com/office/powerpoint/2010/main" val="201428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様々な探索アルゴリズムや計算機のマシンパワーを使うことでゲーム</a:t>
            </a:r>
            <a:r>
              <a:rPr kumimoji="1" lang="en-US" altLang="ja-JP" dirty="0" smtClean="0"/>
              <a:t>AI</a:t>
            </a:r>
            <a:r>
              <a:rPr kumimoji="1" lang="ja-JP" altLang="en-US" dirty="0" smtClean="0"/>
              <a:t>というのはどんどん強くなってきている</a:t>
            </a:r>
            <a:endParaRPr kumimoji="1" lang="en-US" altLang="ja-JP" dirty="0" smtClean="0"/>
          </a:p>
          <a:p>
            <a:endParaRPr kumimoji="1" lang="en-US" altLang="ja-JP" dirty="0" smtClean="0"/>
          </a:p>
          <a:p>
            <a:r>
              <a:rPr kumimoji="1" lang="ja-JP" altLang="en-US" dirty="0" smtClean="0"/>
              <a:t>多くの研究がされてきており、将棋であれば</a:t>
            </a:r>
            <a:r>
              <a:rPr kumimoji="1" lang="en-US" altLang="ja-JP" dirty="0" err="1" smtClean="0"/>
              <a:t>Ponanza</a:t>
            </a:r>
            <a:r>
              <a:rPr kumimoji="1" lang="ja-JP" altLang="en-US" dirty="0" smtClean="0"/>
              <a:t>が電脳戦で家事いかずと</a:t>
            </a:r>
            <a:endParaRPr kumimoji="1" lang="ja-JP" altLang="en-US" dirty="0"/>
          </a:p>
        </p:txBody>
      </p:sp>
      <p:sp>
        <p:nvSpPr>
          <p:cNvPr id="4" name="スライド番号プレースホルダー 3"/>
          <p:cNvSpPr>
            <a:spLocks noGrp="1"/>
          </p:cNvSpPr>
          <p:nvPr>
            <p:ph type="sldNum" sz="quarter" idx="10"/>
          </p:nvPr>
        </p:nvSpPr>
        <p:spPr/>
        <p:txBody>
          <a:bodyPr/>
          <a:lstStyle/>
          <a:p>
            <a:fld id="{993E0DED-7AAE-D340-9277-7EAA4198CB76}" type="slidenum">
              <a:rPr kumimoji="1" lang="ja-JP" altLang="en-US" smtClean="0"/>
              <a:t>2</a:t>
            </a:fld>
            <a:endParaRPr kumimoji="1" lang="ja-JP" altLang="en-US"/>
          </a:p>
        </p:txBody>
      </p:sp>
    </p:spTree>
    <p:extLst>
      <p:ext uri="{BB962C8B-B14F-4D97-AF65-F5344CB8AC3E}">
        <p14:creationId xmlns:p14="http://schemas.microsoft.com/office/powerpoint/2010/main" val="622519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7</a:t>
            </a:fld>
            <a:endParaRPr kumimoji="1" lang="ja-JP" altLang="en-US"/>
          </a:p>
        </p:txBody>
      </p:sp>
    </p:spTree>
    <p:extLst>
      <p:ext uri="{BB962C8B-B14F-4D97-AF65-F5344CB8AC3E}">
        <p14:creationId xmlns:p14="http://schemas.microsoft.com/office/powerpoint/2010/main" val="270729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baseline="0" dirty="0" smtClean="0">
                <a:solidFill>
                  <a:schemeClr val="tx1"/>
                </a:solidFill>
                <a:latin typeface="+mn-lt"/>
                <a:ea typeface="+mn-ea"/>
                <a:cs typeface="+mn-cs"/>
              </a:rPr>
              <a:t>メンバーは全員リバーシの非エキスパートのため方策に</a:t>
            </a:r>
            <a:r>
              <a:rPr kumimoji="1" lang="en-US" altLang="ja-JP" sz="1200" b="0" i="0" u="none" strike="noStrike" kern="1200" baseline="0" dirty="0" smtClean="0">
                <a:solidFill>
                  <a:schemeClr val="tx1"/>
                </a:solidFill>
                <a:latin typeface="+mn-lt"/>
                <a:ea typeface="+mn-ea"/>
                <a:cs typeface="+mn-cs"/>
              </a:rPr>
              <a:t>CNN</a:t>
            </a:r>
            <a:r>
              <a:rPr kumimoji="1" lang="ja-JP" altLang="en-US" sz="1200" b="0" i="0" u="none" strike="noStrike" kern="1200" baseline="0" dirty="0" smtClean="0">
                <a:solidFill>
                  <a:schemeClr val="tx1"/>
                </a:solidFill>
                <a:latin typeface="+mn-lt"/>
                <a:ea typeface="+mn-ea"/>
                <a:cs typeface="+mn-cs"/>
              </a:rPr>
              <a:t>を利用することで、</a:t>
            </a:r>
            <a:br>
              <a:rPr kumimoji="1" lang="ja-JP" altLang="en-US" sz="1200" b="0" i="0" u="none" strike="noStrike" kern="1200" baseline="0" dirty="0" smtClean="0">
                <a:solidFill>
                  <a:schemeClr val="tx1"/>
                </a:solidFill>
                <a:latin typeface="+mn-lt"/>
                <a:ea typeface="+mn-ea"/>
                <a:cs typeface="+mn-cs"/>
              </a:rPr>
            </a:br>
            <a:r>
              <a:rPr kumimoji="1" lang="en-US" altLang="ja-JP" sz="1200" b="0" i="0" u="none" strike="noStrike" kern="1200" baseline="0" dirty="0" smtClean="0">
                <a:solidFill>
                  <a:schemeClr val="tx1"/>
                </a:solidFill>
                <a:latin typeface="+mn-lt"/>
                <a:ea typeface="+mn-ea"/>
                <a:cs typeface="+mn-cs"/>
              </a:rPr>
              <a:t>hand-crafted</a:t>
            </a:r>
            <a:r>
              <a:rPr kumimoji="1" lang="ja-JP" altLang="en-US" sz="1200" b="0" i="0" u="none" strike="noStrike" kern="1200" baseline="0" dirty="0" smtClean="0">
                <a:solidFill>
                  <a:schemeClr val="tx1"/>
                </a:solidFill>
                <a:latin typeface="+mn-lt"/>
                <a:ea typeface="+mn-ea"/>
                <a:cs typeface="+mn-cs"/>
              </a:rPr>
              <a:t>な特徴量設計を避ける</a:t>
            </a:r>
          </a:p>
          <a:p>
            <a:endParaRPr kumimoji="1" lang="en-US" altLang="ja-JP" dirty="0" smtClean="0"/>
          </a:p>
          <a:p>
            <a:r>
              <a:rPr kumimoji="1" lang="en-US" altLang="ja-JP" dirty="0" smtClean="0"/>
              <a:t>1</a:t>
            </a:r>
            <a:r>
              <a:rPr kumimoji="1" lang="ja-JP" altLang="en-US" dirty="0" smtClean="0"/>
              <a:t>は相手のレベルとか関係なくプレイする</a:t>
            </a:r>
            <a:endParaRPr kumimoji="1" lang="en-US" altLang="ja-JP" dirty="0" smtClean="0"/>
          </a:p>
          <a:p>
            <a:endParaRPr kumimoji="1" lang="en-US" altLang="ja-JP" dirty="0" smtClean="0"/>
          </a:p>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8</a:t>
            </a:fld>
            <a:endParaRPr kumimoji="1" lang="ja-JP" altLang="en-US"/>
          </a:p>
        </p:txBody>
      </p:sp>
    </p:spTree>
    <p:extLst>
      <p:ext uri="{BB962C8B-B14F-4D97-AF65-F5344CB8AC3E}">
        <p14:creationId xmlns:p14="http://schemas.microsoft.com/office/powerpoint/2010/main" val="1950440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smtClean="0"/>
              <a:t>最強</a:t>
            </a:r>
            <a:r>
              <a:rPr kumimoji="1" lang="en-US" altLang="ja-JP" dirty="0" smtClean="0"/>
              <a:t>AI</a:t>
            </a:r>
            <a:r>
              <a:rPr kumimoji="1" lang="ja-JP" altLang="en-US" dirty="0" smtClean="0"/>
              <a:t>では相手が最善手を打つと仮定して、</a:t>
            </a:r>
            <a:r>
              <a:rPr kumimoji="1" lang="en-US" altLang="ja-JP" dirty="0" smtClean="0"/>
              <a:t>value</a:t>
            </a:r>
            <a:r>
              <a:rPr kumimoji="1" lang="en-US" altLang="ja-JP" baseline="0" dirty="0" smtClean="0"/>
              <a:t> Network</a:t>
            </a:r>
            <a:r>
              <a:rPr kumimoji="1" lang="ja-JP" altLang="en-US" baseline="0" dirty="0" smtClean="0"/>
              <a:t>を利用</a:t>
            </a:r>
            <a:endParaRPr kumimoji="1" lang="en-US" altLang="ja-JP" baseline="0" dirty="0" smtClean="0"/>
          </a:p>
          <a:p>
            <a:endParaRPr kumimoji="1" lang="en-US" altLang="ja-JP" baseline="0" dirty="0" smtClean="0"/>
          </a:p>
          <a:p>
            <a:r>
              <a:rPr kumimoji="1" lang="ja-JP" altLang="en-US" baseline="0" dirty="0" smtClean="0"/>
              <a:t>強化学習によって、ポリシーとバリューを強化</a:t>
            </a:r>
            <a:endParaRPr kumimoji="1" lang="en-US" altLang="ja-JP" baseline="0" dirty="0" smtClean="0"/>
          </a:p>
          <a:p>
            <a:r>
              <a:rPr kumimoji="1" lang="ja-JP" altLang="en-US" baseline="0" dirty="0" smtClean="0"/>
              <a:t>ポリシーの方が強かったので、ポリシーを採用した。</a:t>
            </a:r>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9</a:t>
            </a:fld>
            <a:endParaRPr kumimoji="1" lang="ja-JP" altLang="en-US"/>
          </a:p>
        </p:txBody>
      </p:sp>
    </p:spTree>
    <p:extLst>
      <p:ext uri="{BB962C8B-B14F-4D97-AF65-F5344CB8AC3E}">
        <p14:creationId xmlns:p14="http://schemas.microsoft.com/office/powerpoint/2010/main" val="185091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ターン数は正規化している</a:t>
            </a:r>
            <a:endParaRPr kumimoji="1" lang="en-US" altLang="ja-JP" smtClean="0"/>
          </a:p>
          <a:p>
            <a:endParaRPr kumimoji="1" lang="en-US" altLang="ja-JP" dirty="0" smtClean="0"/>
          </a:p>
          <a:p>
            <a:r>
              <a:rPr kumimoji="1" lang="en-US" altLang="ja-JP" dirty="0" smtClean="0"/>
              <a:t>CNN</a:t>
            </a:r>
            <a:r>
              <a:rPr kumimoji="1" lang="ja-JP" altLang="en-US" dirty="0" smtClean="0"/>
              <a:t>の設計思想</a:t>
            </a:r>
            <a:r>
              <a:rPr kumimoji="1" lang="en-US" altLang="ja-JP" dirty="0" err="1" smtClean="0"/>
              <a:t>alphaGo</a:t>
            </a:r>
            <a:r>
              <a:rPr kumimoji="1" lang="ja-JP" altLang="en-US" dirty="0" smtClean="0"/>
              <a:t>では</a:t>
            </a:r>
            <a:r>
              <a:rPr kumimoji="1" lang="en-US" altLang="ja-JP" dirty="0" err="1" smtClean="0"/>
              <a:t>convollution</a:t>
            </a:r>
            <a:r>
              <a:rPr kumimoji="1" lang="ja-JP" altLang="en-US" dirty="0" smtClean="0"/>
              <a:t>ベースだったがそこまで並進対称性がなく、盤面の大きさも小さいので</a:t>
            </a:r>
            <a:r>
              <a:rPr kumimoji="1" lang="en-US" altLang="ja-JP" dirty="0" smtClean="0"/>
              <a:t>Linear</a:t>
            </a:r>
            <a:r>
              <a:rPr kumimoji="1" lang="ja-JP" altLang="en-US" dirty="0" smtClean="0"/>
              <a:t>も組み合わせた</a:t>
            </a:r>
            <a:endParaRPr kumimoji="1" lang="ja-JP" altLang="en-US" dirty="0"/>
          </a:p>
        </p:txBody>
      </p:sp>
      <p:sp>
        <p:nvSpPr>
          <p:cNvPr id="4" name="スライド番号プレースホルダー 3"/>
          <p:cNvSpPr>
            <a:spLocks noGrp="1"/>
          </p:cNvSpPr>
          <p:nvPr>
            <p:ph type="sldNum" sz="quarter" idx="10"/>
          </p:nvPr>
        </p:nvSpPr>
        <p:spPr/>
        <p:txBody>
          <a:bodyPr/>
          <a:lstStyle/>
          <a:p>
            <a:fld id="{993E0DED-7AAE-D340-9277-7EAA4198CB76}" type="slidenum">
              <a:rPr kumimoji="1" lang="ja-JP" altLang="en-US" smtClean="0"/>
              <a:t>10</a:t>
            </a:fld>
            <a:endParaRPr kumimoji="1" lang="ja-JP" altLang="en-US"/>
          </a:p>
        </p:txBody>
      </p:sp>
    </p:spTree>
    <p:extLst>
      <p:ext uri="{BB962C8B-B14F-4D97-AF65-F5344CB8AC3E}">
        <p14:creationId xmlns:p14="http://schemas.microsoft.com/office/powerpoint/2010/main" val="753633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SL Po</a:t>
            </a:r>
            <a:endParaRPr kumimoji="1" lang="ja-JP" altLang="en-US" dirty="0" smtClean="0"/>
          </a:p>
          <a:p>
            <a:r>
              <a:rPr lang="en-US" altLang="ja-JP" dirty="0" smtClean="0"/>
              <a:t>RL -&gt; </a:t>
            </a:r>
            <a:r>
              <a:rPr lang="ja-JP" altLang="en-US" dirty="0" smtClean="0"/>
              <a:t>自己対局で勝率は上がった。しかし既存の</a:t>
            </a:r>
            <a:r>
              <a:rPr lang="en-US" altLang="ja-JP" dirty="0" smtClean="0"/>
              <a:t>AI</a:t>
            </a:r>
            <a:r>
              <a:rPr lang="ja-JP" altLang="en-US" dirty="0" smtClean="0"/>
              <a:t>に負けてしまうので最強ではなかった</a:t>
            </a:r>
            <a:endParaRPr lang="en-US" altLang="ja-JP" dirty="0" smtClean="0"/>
          </a:p>
          <a:p>
            <a:r>
              <a:rPr lang="ja-JP" altLang="en-US" dirty="0" smtClean="0"/>
              <a:t>モンテカルロより強いが、</a:t>
            </a:r>
            <a:r>
              <a:rPr lang="en-US" altLang="ja-JP" dirty="0" smtClean="0"/>
              <a:t>alpha beta</a:t>
            </a:r>
            <a:r>
              <a:rPr lang="ja-JP" altLang="en-US" dirty="0" smtClean="0"/>
              <a:t>には負ける</a:t>
            </a:r>
          </a:p>
          <a:p>
            <a:endParaRPr kumimoji="1" lang="ja-JP" altLang="en-US" dirty="0"/>
          </a:p>
        </p:txBody>
      </p:sp>
      <p:sp>
        <p:nvSpPr>
          <p:cNvPr id="4" name="スライド番号プレースホルダー 3"/>
          <p:cNvSpPr>
            <a:spLocks noGrp="1"/>
          </p:cNvSpPr>
          <p:nvPr>
            <p:ph type="sldNum" sz="quarter" idx="10"/>
          </p:nvPr>
        </p:nvSpPr>
        <p:spPr/>
        <p:txBody>
          <a:bodyPr/>
          <a:lstStyle/>
          <a:p>
            <a:fld id="{993E0DED-7AAE-D340-9277-7EAA4198CB76}" type="slidenum">
              <a:rPr kumimoji="1" lang="ja-JP" altLang="en-US" smtClean="0"/>
              <a:t>11</a:t>
            </a:fld>
            <a:endParaRPr kumimoji="1" lang="ja-JP" altLang="en-US"/>
          </a:p>
        </p:txBody>
      </p:sp>
    </p:spTree>
    <p:extLst>
      <p:ext uri="{BB962C8B-B14F-4D97-AF65-F5344CB8AC3E}">
        <p14:creationId xmlns:p14="http://schemas.microsoft.com/office/powerpoint/2010/main" val="877260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93E0DED-7AAE-D340-9277-7EAA4198CB76}" type="slidenum">
              <a:rPr kumimoji="1" lang="ja-JP" altLang="en-US" smtClean="0"/>
              <a:t>13</a:t>
            </a:fld>
            <a:endParaRPr kumimoji="1" lang="ja-JP" altLang="en-US"/>
          </a:p>
        </p:txBody>
      </p:sp>
    </p:spTree>
    <p:extLst>
      <p:ext uri="{BB962C8B-B14F-4D97-AF65-F5344CB8AC3E}">
        <p14:creationId xmlns:p14="http://schemas.microsoft.com/office/powerpoint/2010/main" val="68681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993E0DED-7AAE-D340-9277-7EAA4198CB76}" type="slidenum">
              <a:rPr kumimoji="1" lang="ja-JP" altLang="en-US" smtClean="0"/>
              <a:t>14</a:t>
            </a:fld>
            <a:endParaRPr kumimoji="1" lang="ja-JP" altLang="en-US"/>
          </a:p>
        </p:txBody>
      </p:sp>
    </p:spTree>
    <p:extLst>
      <p:ext uri="{BB962C8B-B14F-4D97-AF65-F5344CB8AC3E}">
        <p14:creationId xmlns:p14="http://schemas.microsoft.com/office/powerpoint/2010/main" val="349452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1/23/17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477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4609" y="271849"/>
            <a:ext cx="11483094" cy="521417"/>
          </a:xfrm>
        </p:spPr>
        <p:txBody>
          <a:bodyPr>
            <a:normAutofit/>
          </a:bodyPr>
          <a:lstStyle>
            <a:lvl1pPr>
              <a:defRPr sz="2800" b="1">
                <a:solidFill>
                  <a:schemeClr val="accent2"/>
                </a:solidFill>
              </a:defRPr>
            </a:lvl1pPr>
          </a:lstStyle>
          <a:p>
            <a:endParaRPr lang="en-US" dirty="0"/>
          </a:p>
        </p:txBody>
      </p:sp>
      <p:sp>
        <p:nvSpPr>
          <p:cNvPr id="3" name="Content Placeholder 2"/>
          <p:cNvSpPr>
            <a:spLocks noGrp="1"/>
          </p:cNvSpPr>
          <p:nvPr>
            <p:ph idx="1" hasCustomPrompt="1"/>
          </p:nvPr>
        </p:nvSpPr>
        <p:spPr>
          <a:xfrm>
            <a:off x="374609" y="914401"/>
            <a:ext cx="11483094" cy="4954694"/>
          </a:xfrm>
        </p:spPr>
        <p:txBody>
          <a:bodyPr>
            <a:normAutofit/>
          </a:bodyPr>
          <a:lstStyle>
            <a:lvl1pPr>
              <a:spcBef>
                <a:spcPts val="3600"/>
              </a:spcBef>
              <a:spcAft>
                <a:spcPts val="0"/>
              </a:spcAft>
              <a:defRPr lang="en-US" sz="3600" dirty="0"/>
            </a:lvl1pPr>
            <a:lvl2pPr marL="144463" indent="0">
              <a:spcBef>
                <a:spcPts val="600"/>
              </a:spcBef>
              <a:spcAft>
                <a:spcPts val="600"/>
              </a:spcAft>
              <a:buClr>
                <a:schemeClr val="accent2">
                  <a:lumMod val="75000"/>
                </a:schemeClr>
              </a:buClr>
              <a:buFont typeface="Arial" charset="0"/>
              <a:buNone/>
              <a:defRPr sz="2800"/>
            </a:lvl2pPr>
            <a:lvl3pPr marL="539750" indent="-350838">
              <a:spcBef>
                <a:spcPts val="600"/>
              </a:spcBef>
              <a:spcAft>
                <a:spcPts val="600"/>
              </a:spcAft>
              <a:buClr>
                <a:schemeClr val="accent2">
                  <a:lumMod val="75000"/>
                </a:schemeClr>
              </a:buClr>
              <a:buFont typeface="Arial" charset="0"/>
              <a:buChar char="•"/>
              <a:tabLst/>
              <a:defRPr sz="2400"/>
            </a:lvl3pPr>
            <a:lvl4pPr marL="933450" indent="-350838">
              <a:spcBef>
                <a:spcPts val="600"/>
              </a:spcBef>
              <a:spcAft>
                <a:spcPts val="600"/>
              </a:spcAft>
              <a:buClr>
                <a:schemeClr val="accent2">
                  <a:lumMod val="75000"/>
                </a:schemeClr>
              </a:buClr>
              <a:buFont typeface="Arial" charset="0"/>
              <a:buChar char="•"/>
              <a:tabLst/>
              <a:defRPr sz="2400"/>
            </a:lvl4pPr>
          </a:lstStyle>
          <a:p>
            <a:pPr lvl="0"/>
            <a:r>
              <a:rPr lang="ja-JP" altLang="en-US" dirty="0" smtClean="0"/>
              <a:t>レベル</a:t>
            </a:r>
            <a:r>
              <a:rPr lang="en-US" altLang="ja-JP" dirty="0" smtClean="0"/>
              <a:t>1</a:t>
            </a:r>
            <a:r>
              <a:rPr lang="ja-JP" altLang="en-US" dirty="0" smtClean="0"/>
              <a:t>テキスト</a:t>
            </a:r>
            <a:endParaRPr lang="en-US" altLang="ja-JP" dirty="0" smtClean="0"/>
          </a:p>
          <a:p>
            <a:pPr lvl="1"/>
            <a:r>
              <a:rPr lang="ja-JP" altLang="en-US" dirty="0" smtClean="0"/>
              <a:t>レベル</a:t>
            </a:r>
            <a:r>
              <a:rPr lang="en-US" altLang="ja-JP" dirty="0" smtClean="0"/>
              <a:t>2</a:t>
            </a:r>
            <a:r>
              <a:rPr lang="ja-JP" altLang="en-US" dirty="0" smtClean="0"/>
              <a:t>テキスト</a:t>
            </a:r>
            <a:endParaRPr lang="en-US" altLang="ja-JP" dirty="0" smtClean="0"/>
          </a:p>
          <a:p>
            <a:pPr lvl="2"/>
            <a:r>
              <a:rPr lang="ja-JP" altLang="en-US" dirty="0" smtClean="0"/>
              <a:t>レベル</a:t>
            </a:r>
            <a:r>
              <a:rPr lang="en-US" altLang="ja-JP" dirty="0" smtClean="0"/>
              <a:t>3</a:t>
            </a:r>
            <a:r>
              <a:rPr lang="ja-JP" altLang="en-US" dirty="0" smtClean="0"/>
              <a:t>テキスト</a:t>
            </a:r>
            <a:endParaRPr lang="en-US" altLang="ja-JP" dirty="0" smtClean="0"/>
          </a:p>
          <a:p>
            <a:pPr lvl="3"/>
            <a:r>
              <a:rPr lang="ja-JP" altLang="en-US" dirty="0" smtClean="0"/>
              <a:t>レベル</a:t>
            </a:r>
            <a:r>
              <a:rPr lang="en-US" altLang="ja-JP" dirty="0" smtClean="0"/>
              <a:t>4</a:t>
            </a:r>
            <a:r>
              <a:rPr lang="ja-JP" altLang="en-US" dirty="0" smtClean="0"/>
              <a:t>テキスト</a:t>
            </a:r>
            <a:endParaRPr lang="en-US" altLang="ja-JP" dirty="0" smtClean="0"/>
          </a:p>
        </p:txBody>
      </p:sp>
      <p:sp>
        <p:nvSpPr>
          <p:cNvPr id="4" name="Date Placeholder 3"/>
          <p:cNvSpPr>
            <a:spLocks noGrp="1"/>
          </p:cNvSpPr>
          <p:nvPr>
            <p:ph type="dt" sz="half" idx="10"/>
          </p:nvPr>
        </p:nvSpPr>
        <p:spPr/>
        <p:txBody>
          <a:bodyPr/>
          <a:lstStyle/>
          <a:p>
            <a:fld id="{528FC5F6-F338-4AE4-BB23-26385BCFC423}" type="datetimeFigureOut">
              <a:rPr lang="en-US" smtClean="0"/>
              <a:t>1/23/17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cxnSp>
        <p:nvCxnSpPr>
          <p:cNvPr id="7" name="Straight Connector 9"/>
          <p:cNvCxnSpPr/>
          <p:nvPr userDrawn="1"/>
        </p:nvCxnSpPr>
        <p:spPr>
          <a:xfrm>
            <a:off x="374609" y="793266"/>
            <a:ext cx="114830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336327"/>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71849"/>
            <a:ext cx="10058400" cy="831345"/>
          </a:xfrm>
          <a:prstGeom prst="rect">
            <a:avLst/>
          </a:prstGeom>
        </p:spPr>
        <p:txBody>
          <a:bodyPr vert="horz" lIns="91440" tIns="45720" rIns="91440" bIns="45720" rtlCol="0" anchor="b">
            <a:normAutofit/>
          </a:bodyPr>
          <a:lstStyle/>
          <a:p>
            <a:endParaRPr lang="en-US" dirty="0"/>
          </a:p>
        </p:txBody>
      </p:sp>
      <p:sp>
        <p:nvSpPr>
          <p:cNvPr id="3" name="Text Placeholder 2"/>
          <p:cNvSpPr>
            <a:spLocks noGrp="1"/>
          </p:cNvSpPr>
          <p:nvPr>
            <p:ph type="body" idx="1"/>
          </p:nvPr>
        </p:nvSpPr>
        <p:spPr>
          <a:xfrm>
            <a:off x="1097280" y="1383957"/>
            <a:ext cx="10058400" cy="4485137"/>
          </a:xfrm>
          <a:prstGeom prst="rect">
            <a:avLst/>
          </a:prstGeom>
        </p:spPr>
        <p:txBody>
          <a:bodyPr vert="horz" lIns="0" tIns="45720" rIns="0" bIns="45720" rtlCol="0">
            <a:normAutofit/>
          </a:bodyPr>
          <a:lstStyle/>
          <a:p>
            <a:pPr lvl="0"/>
            <a:r>
              <a:rPr lang="ja-JP" altLang="en-US" dirty="0" smtClean="0"/>
              <a:t>レベル</a:t>
            </a:r>
            <a:r>
              <a:rPr lang="en-US" altLang="ja-JP" dirty="0" smtClean="0"/>
              <a:t>1</a:t>
            </a:r>
            <a:r>
              <a:rPr lang="ja-JP" altLang="en-US" dirty="0" smtClean="0"/>
              <a:t>テキスト</a:t>
            </a:r>
            <a:endParaRPr lang="en-US" altLang="ja-JP" dirty="0" smtClean="0"/>
          </a:p>
          <a:p>
            <a:pPr lvl="1"/>
            <a:r>
              <a:rPr lang="ja-JP" altLang="en-US" dirty="0" smtClean="0"/>
              <a:t>レベル</a:t>
            </a:r>
            <a:r>
              <a:rPr lang="en-US" altLang="ja-JP" dirty="0" smtClean="0"/>
              <a:t>2</a:t>
            </a:r>
            <a:r>
              <a:rPr lang="ja-JP" altLang="en-US" dirty="0" smtClean="0"/>
              <a:t>テキスト</a:t>
            </a:r>
            <a:endParaRPr lang="en-US" altLang="ja-JP" dirty="0" smtClean="0"/>
          </a:p>
          <a:p>
            <a:pPr lvl="2"/>
            <a:r>
              <a:rPr lang="ja-JP" altLang="en-US" dirty="0" smtClean="0"/>
              <a:t>レベル</a:t>
            </a:r>
            <a:r>
              <a:rPr lang="en-US" altLang="ja-JP" dirty="0" smtClean="0"/>
              <a:t>3</a:t>
            </a:r>
            <a:r>
              <a:rPr lang="ja-JP" altLang="en-US" dirty="0" smtClean="0"/>
              <a:t>テキスト</a:t>
            </a:r>
            <a:endParaRPr lang="en-US" altLang="ja-JP" dirty="0" smtClean="0"/>
          </a:p>
          <a:p>
            <a:pPr lvl="3"/>
            <a:r>
              <a:rPr lang="ja-JP" altLang="en-US" dirty="0" smtClean="0"/>
              <a:t>レベル</a:t>
            </a:r>
            <a:r>
              <a:rPr lang="en-US" altLang="ja-JP" dirty="0" smtClean="0"/>
              <a:t>4</a:t>
            </a:r>
            <a:r>
              <a:rPr lang="ja-JP" altLang="en-US" dirty="0" smtClean="0"/>
              <a:t>テキスト</a:t>
            </a:r>
            <a:endParaRPr lang="en-US" altLang="ja-JP" dirty="0" smtClean="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1/23/17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4420925"/>
      </p:ext>
    </p:extLst>
  </p:cSld>
  <p:clrMap bg1="lt1" tx1="dk1" bg2="lt2" tx2="dk2" accent1="accent1" accent2="accent2" accent3="accent3" accent4="accent4" accent5="accent5" accent6="accent6" hlink="hlink" folHlink="folHlink"/>
  <p:sldLayoutIdLst>
    <p:sldLayoutId id="2147483662" r:id="rId1"/>
    <p:sldLayoutId id="2147483663" r:id="rId2"/>
  </p:sldLayoutIdLst>
  <p:hf sldNum="0" hdr="0" ftr="0" dt="0"/>
  <p:txStyles>
    <p:titleStyle>
      <a:lvl1pPr algn="l" defTabSz="914400" rtl="0" eaLnBrk="1" latinLnBrk="0" hangingPunct="1">
        <a:lnSpc>
          <a:spcPct val="85000"/>
        </a:lnSpc>
        <a:spcBef>
          <a:spcPct val="0"/>
        </a:spcBef>
        <a:buNone/>
        <a:defRPr kumimoji="1" sz="4400" kern="1200" spc="-50" baseline="0">
          <a:solidFill>
            <a:schemeClr val="tx1">
              <a:lumMod val="75000"/>
              <a:lumOff val="25000"/>
            </a:schemeClr>
          </a:solidFill>
          <a:latin typeface="+mj-lt"/>
          <a:ea typeface="+mj-ea"/>
          <a:cs typeface="+mj-cs"/>
        </a:defRPr>
      </a:lvl1pPr>
    </p:titleStyle>
    <p:bodyStyle>
      <a:lvl1pPr marL="108000" indent="0" algn="l" defTabSz="914400" rtl="0" eaLnBrk="1" latinLnBrk="0" hangingPunct="1">
        <a:lnSpc>
          <a:spcPct val="120000"/>
        </a:lnSpc>
        <a:spcBef>
          <a:spcPts val="1200"/>
        </a:spcBef>
        <a:spcAft>
          <a:spcPts val="200"/>
        </a:spcAft>
        <a:buClr>
          <a:schemeClr val="accent1"/>
        </a:buClr>
        <a:buSzPct val="100000"/>
        <a:buFont typeface="Arial" charset="0"/>
        <a:buNone/>
        <a:defRPr kumimoji="1" sz="2800" b="1" kern="1200">
          <a:solidFill>
            <a:schemeClr val="tx1">
              <a:lumMod val="75000"/>
              <a:lumOff val="25000"/>
            </a:schemeClr>
          </a:solidFill>
          <a:latin typeface="+mn-lt"/>
          <a:ea typeface="+mn-ea"/>
          <a:cs typeface="+mn-cs"/>
        </a:defRPr>
      </a:lvl1pPr>
      <a:lvl2pPr marL="144463" indent="0" algn="l" defTabSz="914400" rtl="0" eaLnBrk="1" latinLnBrk="0" hangingPunct="1">
        <a:lnSpc>
          <a:spcPct val="120000"/>
        </a:lnSpc>
        <a:spcBef>
          <a:spcPts val="1200"/>
        </a:spcBef>
        <a:spcAft>
          <a:spcPts val="600"/>
        </a:spcAft>
        <a:buClr>
          <a:schemeClr val="accent1"/>
        </a:buClr>
        <a:buFont typeface="Calibri" pitchFamily="34" charset="0"/>
        <a:buNone/>
        <a:tabLst/>
        <a:defRPr kumimoji="1" sz="2000" kern="1200">
          <a:solidFill>
            <a:schemeClr val="tx1">
              <a:lumMod val="75000"/>
              <a:lumOff val="25000"/>
            </a:schemeClr>
          </a:solidFill>
          <a:latin typeface="+mn-lt"/>
          <a:ea typeface="+mn-ea"/>
          <a:cs typeface="+mn-cs"/>
        </a:defRPr>
      </a:lvl2pPr>
      <a:lvl3pPr marL="320675" indent="-176213" algn="l" defTabSz="914400" rtl="0" eaLnBrk="1" latinLnBrk="0" hangingPunct="1">
        <a:lnSpc>
          <a:spcPct val="120000"/>
        </a:lnSpc>
        <a:spcBef>
          <a:spcPts val="200"/>
        </a:spcBef>
        <a:spcAft>
          <a:spcPts val="400"/>
        </a:spcAft>
        <a:buClr>
          <a:schemeClr val="accent1"/>
        </a:buClr>
        <a:buFont typeface="Calibri" pitchFamily="34" charset="0"/>
        <a:buChar char="◦"/>
        <a:tabLst/>
        <a:defRPr kumimoji="1" sz="2000" kern="1200">
          <a:solidFill>
            <a:schemeClr val="tx1">
              <a:lumMod val="75000"/>
              <a:lumOff val="25000"/>
            </a:schemeClr>
          </a:solidFill>
          <a:latin typeface="+mn-lt"/>
          <a:ea typeface="+mn-ea"/>
          <a:cs typeface="+mn-cs"/>
        </a:defRPr>
      </a:lvl3pPr>
      <a:lvl4pPr marL="539750" indent="-190500" algn="l" defTabSz="914400" rtl="0" eaLnBrk="1" latinLnBrk="0" hangingPunct="1">
        <a:lnSpc>
          <a:spcPct val="120000"/>
        </a:lnSpc>
        <a:spcBef>
          <a:spcPts val="200"/>
        </a:spcBef>
        <a:spcAft>
          <a:spcPts val="400"/>
        </a:spcAft>
        <a:buClr>
          <a:schemeClr val="accent1"/>
        </a:buClr>
        <a:buFont typeface="Calibri" pitchFamily="34" charset="0"/>
        <a:buChar char="◦"/>
        <a:tabLst/>
        <a:defRPr kumimoji="1"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png"/><Relationship Id="rId1" Type="http://schemas.microsoft.com/office/2007/relationships/media" Target="../media/media1.mp4"/><Relationship Id="rId2" Type="http://schemas.openxmlformats.org/officeDocument/2006/relationships/video" Target="../media/media1.mp4"/></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kumimoji="1" lang="ja-JP" altLang="en-US" sz="6600" dirty="0" smtClean="0"/>
              <a:t>引き分けオセロ</a:t>
            </a:r>
            <a:endParaRPr kumimoji="1" lang="ja-JP" altLang="en-US" sz="6600" dirty="0"/>
          </a:p>
        </p:txBody>
      </p:sp>
      <p:sp>
        <p:nvSpPr>
          <p:cNvPr id="3" name="Subtitle 2"/>
          <p:cNvSpPr>
            <a:spLocks noGrp="1"/>
          </p:cNvSpPr>
          <p:nvPr>
            <p:ph type="subTitle" idx="1"/>
          </p:nvPr>
        </p:nvSpPr>
        <p:spPr>
          <a:xfrm>
            <a:off x="1100051" y="4455620"/>
            <a:ext cx="10055629" cy="1691179"/>
          </a:xfrm>
        </p:spPr>
        <p:txBody>
          <a:bodyPr>
            <a:normAutofit fontScale="70000" lnSpcReduction="20000"/>
          </a:bodyPr>
          <a:lstStyle/>
          <a:p>
            <a:pPr algn="r"/>
            <a:r>
              <a:rPr lang="en-US" altLang="ja-JP" dirty="0" err="1"/>
              <a:t>Iizuka</a:t>
            </a:r>
            <a:r>
              <a:rPr lang="en-US" altLang="ja-JP" dirty="0"/>
              <a:t> </a:t>
            </a:r>
            <a:r>
              <a:rPr lang="en-US" altLang="ja-JP" dirty="0" err="1" smtClean="0"/>
              <a:t>tatsuya</a:t>
            </a:r>
            <a:endParaRPr lang="en-US" altLang="ja-JP" dirty="0" smtClean="0"/>
          </a:p>
          <a:p>
            <a:pPr algn="r"/>
            <a:r>
              <a:rPr lang="en-US" altLang="ja-JP" dirty="0" err="1" smtClean="0"/>
              <a:t>Fukuta</a:t>
            </a:r>
            <a:r>
              <a:rPr lang="en-US" altLang="ja-JP" dirty="0" smtClean="0"/>
              <a:t> </a:t>
            </a:r>
            <a:r>
              <a:rPr lang="en-US" altLang="ja-JP" dirty="0" err="1" smtClean="0"/>
              <a:t>keisuke</a:t>
            </a:r>
            <a:endParaRPr lang="en-US" altLang="ja-JP" dirty="0" smtClean="0"/>
          </a:p>
          <a:p>
            <a:pPr algn="r"/>
            <a:r>
              <a:rPr kumimoji="1" lang="en-US" altLang="ja-JP" dirty="0" err="1" smtClean="0"/>
              <a:t>Kikura</a:t>
            </a:r>
            <a:r>
              <a:rPr kumimoji="1" lang="en-US" altLang="ja-JP" dirty="0" smtClean="0"/>
              <a:t> </a:t>
            </a:r>
            <a:r>
              <a:rPr kumimoji="1" lang="en-US" altLang="ja-JP" dirty="0" err="1" smtClean="0"/>
              <a:t>yuichiro</a:t>
            </a:r>
            <a:endParaRPr kumimoji="1" lang="en-US" altLang="ja-JP" dirty="0" smtClean="0"/>
          </a:p>
          <a:p>
            <a:pPr algn="r"/>
            <a:r>
              <a:rPr lang="en-US" altLang="ja-JP" dirty="0" smtClean="0"/>
              <a:t>Hayakawa </a:t>
            </a:r>
            <a:r>
              <a:rPr lang="en-US" altLang="ja-JP" dirty="0" err="1" smtClean="0"/>
              <a:t>akio</a:t>
            </a:r>
            <a:endParaRPr lang="en-US" altLang="ja-JP" dirty="0" smtClean="0"/>
          </a:p>
        </p:txBody>
      </p:sp>
    </p:spTree>
    <p:extLst>
      <p:ext uri="{BB962C8B-B14F-4D97-AF65-F5344CB8AC3E}">
        <p14:creationId xmlns:p14="http://schemas.microsoft.com/office/powerpoint/2010/main" val="19117599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ltLang="en-US" dirty="0"/>
              <a:t>特徴量</a:t>
            </a:r>
            <a:r>
              <a:rPr lang="ja-JP" altLang="en-US" dirty="0" smtClean="0"/>
              <a:t>設計と</a:t>
            </a:r>
            <a:r>
              <a:rPr lang="en-US" altLang="ja-JP" dirty="0" smtClean="0"/>
              <a:t>Network</a:t>
            </a:r>
            <a:endParaRPr kumimoji="1" lang="ja-JP" altLang="en-US" dirty="0"/>
          </a:p>
        </p:txBody>
      </p:sp>
      <p:grpSp>
        <p:nvGrpSpPr>
          <p:cNvPr id="4" name="図形グループ 3"/>
          <p:cNvGrpSpPr/>
          <p:nvPr/>
        </p:nvGrpSpPr>
        <p:grpSpPr>
          <a:xfrm>
            <a:off x="7087362" y="1568758"/>
            <a:ext cx="3355778" cy="4300337"/>
            <a:chOff x="7386172" y="2322783"/>
            <a:chExt cx="3355778" cy="4300337"/>
          </a:xfrm>
        </p:grpSpPr>
        <p:sp>
          <p:nvSpPr>
            <p:cNvPr id="5" name="Snip Same Side Corner Rectangle 6"/>
            <p:cNvSpPr/>
            <p:nvPr/>
          </p:nvSpPr>
          <p:spPr>
            <a:xfrm>
              <a:off x="7393646" y="5422618"/>
              <a:ext cx="3333356" cy="285778"/>
            </a:xfrm>
            <a:prstGeom prst="snip2SameRect">
              <a:avLst>
                <a:gd name="adj1" fmla="val 0"/>
                <a:gd name="adj2" fmla="val 0"/>
              </a:avLst>
            </a:prstGeom>
            <a:solidFill>
              <a:schemeClr val="tx1">
                <a:lumMod val="50000"/>
                <a:lumOff val="5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95000"/>
                      <a:lumOff val="5000"/>
                    </a:schemeClr>
                  </a:solidFill>
                </a:rPr>
                <a:t>Batch Normalization</a:t>
              </a:r>
              <a:endParaRPr lang="en-US" dirty="0">
                <a:solidFill>
                  <a:schemeClr val="tx1">
                    <a:lumMod val="95000"/>
                    <a:lumOff val="5000"/>
                  </a:schemeClr>
                </a:solidFill>
              </a:endParaRPr>
            </a:p>
          </p:txBody>
        </p:sp>
        <p:sp>
          <p:nvSpPr>
            <p:cNvPr id="6" name="Snip Same Side Corner Rectangle 13"/>
            <p:cNvSpPr/>
            <p:nvPr/>
          </p:nvSpPr>
          <p:spPr>
            <a:xfrm>
              <a:off x="7386172" y="3430835"/>
              <a:ext cx="3318407" cy="362317"/>
            </a:xfrm>
            <a:prstGeom prst="snip2SameRect">
              <a:avLst>
                <a:gd name="adj1" fmla="val 50000"/>
                <a:gd name="adj2" fmla="val 0"/>
              </a:avLst>
            </a:prstGeom>
            <a:solidFill>
              <a:schemeClr val="accent6">
                <a:lumMod val="60000"/>
                <a:lumOff val="40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Linear1 (1024)</a:t>
              </a:r>
              <a:endParaRPr lang="en-US" dirty="0">
                <a:solidFill>
                  <a:schemeClr val="tx1"/>
                </a:solidFill>
              </a:endParaRPr>
            </a:p>
          </p:txBody>
        </p:sp>
        <p:sp>
          <p:nvSpPr>
            <p:cNvPr id="7" name="Snip Same Side Corner Rectangle 18"/>
            <p:cNvSpPr/>
            <p:nvPr/>
          </p:nvSpPr>
          <p:spPr>
            <a:xfrm>
              <a:off x="7386172" y="4641143"/>
              <a:ext cx="3355778" cy="279297"/>
            </a:xfrm>
            <a:prstGeom prst="snip2SameRect">
              <a:avLst>
                <a:gd name="adj1" fmla="val 0"/>
                <a:gd name="adj2" fmla="val 0"/>
              </a:avLst>
            </a:prstGeom>
            <a:solidFill>
              <a:schemeClr val="tx1">
                <a:lumMod val="50000"/>
                <a:lumOff val="5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95000"/>
                      <a:lumOff val="5000"/>
                    </a:schemeClr>
                  </a:solidFill>
                </a:rPr>
                <a:t>Batch Normalization</a:t>
              </a:r>
              <a:endParaRPr lang="en-US" dirty="0">
                <a:solidFill>
                  <a:schemeClr val="tx1">
                    <a:lumMod val="95000"/>
                    <a:lumOff val="5000"/>
                  </a:schemeClr>
                </a:solidFill>
              </a:endParaRPr>
            </a:p>
          </p:txBody>
        </p:sp>
        <p:sp>
          <p:nvSpPr>
            <p:cNvPr id="9" name="Snip Same Side Corner Rectangle 20"/>
            <p:cNvSpPr/>
            <p:nvPr/>
          </p:nvSpPr>
          <p:spPr>
            <a:xfrm>
              <a:off x="7386172" y="3851007"/>
              <a:ext cx="3333356" cy="279297"/>
            </a:xfrm>
            <a:prstGeom prst="snip2SameRect">
              <a:avLst>
                <a:gd name="adj1" fmla="val 0"/>
                <a:gd name="adj2" fmla="val 0"/>
              </a:avLst>
            </a:prstGeom>
            <a:solidFill>
              <a:schemeClr val="tx1">
                <a:lumMod val="50000"/>
                <a:lumOff val="5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95000"/>
                      <a:lumOff val="5000"/>
                    </a:schemeClr>
                  </a:solidFill>
                </a:rPr>
                <a:t>Batch Normalization</a:t>
              </a:r>
              <a:endParaRPr lang="en-US" dirty="0">
                <a:solidFill>
                  <a:schemeClr val="tx1">
                    <a:lumMod val="95000"/>
                    <a:lumOff val="5000"/>
                  </a:schemeClr>
                </a:solidFill>
              </a:endParaRPr>
            </a:p>
          </p:txBody>
        </p:sp>
        <p:sp>
          <p:nvSpPr>
            <p:cNvPr id="10" name="Snip Same Side Corner Rectangle 22"/>
            <p:cNvSpPr/>
            <p:nvPr/>
          </p:nvSpPr>
          <p:spPr>
            <a:xfrm>
              <a:off x="7604308" y="3140477"/>
              <a:ext cx="2867186" cy="250511"/>
            </a:xfrm>
            <a:prstGeom prst="snip2SameRect">
              <a:avLst>
                <a:gd name="adj1" fmla="val 0"/>
                <a:gd name="adj2" fmla="val 0"/>
              </a:avLst>
            </a:prstGeom>
            <a:solidFill>
              <a:schemeClr val="tx1">
                <a:lumMod val="50000"/>
                <a:lumOff val="5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95000"/>
                      <a:lumOff val="5000"/>
                    </a:schemeClr>
                  </a:solidFill>
                </a:rPr>
                <a:t>Batch Normalization</a:t>
              </a:r>
              <a:endParaRPr lang="en-US" dirty="0">
                <a:solidFill>
                  <a:schemeClr val="tx1">
                    <a:lumMod val="95000"/>
                    <a:lumOff val="5000"/>
                  </a:schemeClr>
                </a:solidFill>
              </a:endParaRPr>
            </a:p>
          </p:txBody>
        </p:sp>
        <p:sp>
          <p:nvSpPr>
            <p:cNvPr id="11" name="Snip Same Side Corner Rectangle 24"/>
            <p:cNvSpPr/>
            <p:nvPr/>
          </p:nvSpPr>
          <p:spPr>
            <a:xfrm>
              <a:off x="7604308" y="2747059"/>
              <a:ext cx="2867186" cy="351446"/>
            </a:xfrm>
            <a:prstGeom prst="snip2SameRect">
              <a:avLst>
                <a:gd name="adj1" fmla="val 0"/>
                <a:gd name="adj2" fmla="val 0"/>
              </a:avLst>
            </a:prstGeom>
            <a:solidFill>
              <a:schemeClr val="accent6">
                <a:lumMod val="60000"/>
                <a:lumOff val="40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Linear</a:t>
              </a:r>
              <a:r>
                <a:rPr lang="en-US" dirty="0" smtClean="0">
                  <a:solidFill>
                    <a:schemeClr val="tx1"/>
                  </a:solidFill>
                </a:rPr>
                <a:t>2 (1024)</a:t>
              </a:r>
              <a:endParaRPr lang="en-US" dirty="0">
                <a:solidFill>
                  <a:schemeClr val="tx1"/>
                </a:solidFill>
              </a:endParaRPr>
            </a:p>
          </p:txBody>
        </p:sp>
        <p:sp>
          <p:nvSpPr>
            <p:cNvPr id="12" name="Snip Same Side Corner Rectangle 26"/>
            <p:cNvSpPr/>
            <p:nvPr/>
          </p:nvSpPr>
          <p:spPr>
            <a:xfrm>
              <a:off x="7604308" y="2322783"/>
              <a:ext cx="2867186" cy="366762"/>
            </a:xfrm>
            <a:prstGeom prst="snip2SameRect">
              <a:avLst>
                <a:gd name="adj1" fmla="val 50000"/>
                <a:gd name="adj2" fmla="val 0"/>
              </a:avLst>
            </a:prstGeom>
            <a:solidFill>
              <a:schemeClr val="accent6">
                <a:lumMod val="60000"/>
                <a:lumOff val="40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Linear</a:t>
              </a:r>
              <a:r>
                <a:rPr lang="en-US" dirty="0" smtClean="0">
                  <a:solidFill>
                    <a:schemeClr val="tx1"/>
                  </a:solidFill>
                </a:rPr>
                <a:t>3 (64)</a:t>
              </a:r>
              <a:endParaRPr lang="en-US" dirty="0">
                <a:solidFill>
                  <a:schemeClr val="tx1"/>
                </a:solidFill>
              </a:endParaRPr>
            </a:p>
          </p:txBody>
        </p:sp>
        <p:sp>
          <p:nvSpPr>
            <p:cNvPr id="13" name="Snip Same Side Corner Rectangle 27"/>
            <p:cNvSpPr/>
            <p:nvPr/>
          </p:nvSpPr>
          <p:spPr>
            <a:xfrm>
              <a:off x="7393646" y="6213554"/>
              <a:ext cx="3348304" cy="409566"/>
            </a:xfrm>
            <a:prstGeom prst="snip2SameRect">
              <a:avLst>
                <a:gd name="adj1" fmla="val 0"/>
                <a:gd name="adj2" fmla="val 0"/>
              </a:avLst>
            </a:prstGeom>
            <a:solidFill>
              <a:schemeClr val="accent1">
                <a:lumMod val="60000"/>
                <a:lumOff val="40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r>
                <a:rPr lang="en-US" dirty="0" smtClean="0">
                  <a:solidFill>
                    <a:schemeClr val="tx1"/>
                  </a:solidFill>
                </a:rPr>
                <a:t>onv1(8</a:t>
              </a:r>
              <a:r>
                <a:rPr lang="en-US" altLang="ja-JP" dirty="0" smtClean="0">
                  <a:solidFill>
                    <a:schemeClr val="tx1"/>
                  </a:solidFill>
                </a:rPr>
                <a:t>×</a:t>
              </a:r>
              <a:r>
                <a:rPr lang="en-US" dirty="0" smtClean="0">
                  <a:solidFill>
                    <a:schemeClr val="tx1"/>
                  </a:solidFill>
                </a:rPr>
                <a:t>1</a:t>
              </a:r>
              <a:r>
                <a:rPr lang="en-US" altLang="ja-JP" dirty="0" smtClean="0">
                  <a:solidFill>
                    <a:schemeClr val="tx1"/>
                  </a:solidFill>
                </a:rPr>
                <a:t>×1</a:t>
              </a:r>
              <a:r>
                <a:rPr lang="en-US" dirty="0" smtClean="0">
                  <a:solidFill>
                    <a:schemeClr val="tx1"/>
                  </a:solidFill>
                </a:rPr>
                <a:t>)</a:t>
              </a:r>
              <a:endParaRPr lang="en-US" dirty="0">
                <a:solidFill>
                  <a:schemeClr val="tx1"/>
                </a:solidFill>
              </a:endParaRPr>
            </a:p>
          </p:txBody>
        </p:sp>
        <p:sp>
          <p:nvSpPr>
            <p:cNvPr id="14" name="Snip Same Side Corner Rectangle 29"/>
            <p:cNvSpPr/>
            <p:nvPr/>
          </p:nvSpPr>
          <p:spPr>
            <a:xfrm>
              <a:off x="7393646" y="5756192"/>
              <a:ext cx="3348304" cy="409566"/>
            </a:xfrm>
            <a:prstGeom prst="snip2SameRect">
              <a:avLst>
                <a:gd name="adj1" fmla="val 0"/>
                <a:gd name="adj2" fmla="val 0"/>
              </a:avLst>
            </a:prstGeom>
            <a:solidFill>
              <a:schemeClr val="accent1">
                <a:lumMod val="60000"/>
                <a:lumOff val="40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r>
                <a:rPr lang="en-US" dirty="0" smtClean="0">
                  <a:solidFill>
                    <a:schemeClr val="tx1"/>
                  </a:solidFill>
                </a:rPr>
                <a:t>onv2(1</a:t>
              </a:r>
              <a:r>
                <a:rPr lang="en-US" altLang="ja-JP" dirty="0" smtClean="0">
                  <a:solidFill>
                    <a:schemeClr val="tx1"/>
                  </a:solidFill>
                </a:rPr>
                <a:t>6×3×3</a:t>
              </a:r>
              <a:r>
                <a:rPr lang="en-US" dirty="0">
                  <a:solidFill>
                    <a:schemeClr val="tx1"/>
                  </a:solidFill>
                </a:rPr>
                <a:t>)</a:t>
              </a:r>
            </a:p>
          </p:txBody>
        </p:sp>
        <p:sp>
          <p:nvSpPr>
            <p:cNvPr id="15" name="Snip Same Side Corner Rectangle 30"/>
            <p:cNvSpPr/>
            <p:nvPr/>
          </p:nvSpPr>
          <p:spPr>
            <a:xfrm>
              <a:off x="7393646" y="4969403"/>
              <a:ext cx="3348304" cy="409566"/>
            </a:xfrm>
            <a:prstGeom prst="snip2SameRect">
              <a:avLst>
                <a:gd name="adj1" fmla="val 0"/>
                <a:gd name="adj2" fmla="val 0"/>
              </a:avLst>
            </a:prstGeom>
            <a:solidFill>
              <a:schemeClr val="accent1">
                <a:lumMod val="60000"/>
                <a:lumOff val="40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r>
                <a:rPr lang="en-US" dirty="0" smtClean="0">
                  <a:solidFill>
                    <a:schemeClr val="tx1"/>
                  </a:solidFill>
                </a:rPr>
                <a:t>onv3(32</a:t>
              </a:r>
              <a:r>
                <a:rPr lang="en-US" altLang="ja-JP" dirty="0" smtClean="0">
                  <a:solidFill>
                    <a:schemeClr val="tx1"/>
                  </a:solidFill>
                </a:rPr>
                <a:t>×3×3</a:t>
              </a:r>
              <a:r>
                <a:rPr lang="en-US" dirty="0" smtClean="0">
                  <a:solidFill>
                    <a:schemeClr val="tx1"/>
                  </a:solidFill>
                </a:rPr>
                <a:t>)</a:t>
              </a:r>
              <a:endParaRPr lang="en-US" dirty="0">
                <a:solidFill>
                  <a:schemeClr val="tx1"/>
                </a:solidFill>
              </a:endParaRPr>
            </a:p>
          </p:txBody>
        </p:sp>
        <p:sp>
          <p:nvSpPr>
            <p:cNvPr id="16" name="Snip Same Side Corner Rectangle 31"/>
            <p:cNvSpPr/>
            <p:nvPr/>
          </p:nvSpPr>
          <p:spPr>
            <a:xfrm>
              <a:off x="7393646" y="4196792"/>
              <a:ext cx="3348304" cy="409566"/>
            </a:xfrm>
            <a:prstGeom prst="snip2SameRect">
              <a:avLst>
                <a:gd name="adj1" fmla="val 0"/>
                <a:gd name="adj2" fmla="val 0"/>
              </a:avLst>
            </a:prstGeom>
            <a:solidFill>
              <a:schemeClr val="accent1">
                <a:lumMod val="60000"/>
                <a:lumOff val="40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r>
                <a:rPr lang="en-US" dirty="0" smtClean="0">
                  <a:solidFill>
                    <a:schemeClr val="tx1"/>
                  </a:solidFill>
                </a:rPr>
                <a:t>onv4(32</a:t>
              </a:r>
              <a:r>
                <a:rPr lang="en-US" altLang="ja-JP" dirty="0" smtClean="0">
                  <a:solidFill>
                    <a:schemeClr val="tx1"/>
                  </a:solidFill>
                </a:rPr>
                <a:t>×3×3</a:t>
              </a:r>
              <a:r>
                <a:rPr lang="en-US" dirty="0">
                  <a:solidFill>
                    <a:schemeClr val="tx1"/>
                  </a:solidFill>
                </a:rPr>
                <a:t>)</a:t>
              </a:r>
            </a:p>
          </p:txBody>
        </p:sp>
      </p:grpSp>
      <p:cxnSp>
        <p:nvCxnSpPr>
          <p:cNvPr id="18" name="直線矢印コネクタ 17"/>
          <p:cNvCxnSpPr>
            <a:stCxn id="20" idx="0"/>
            <a:endCxn id="22" idx="2"/>
          </p:cNvCxnSpPr>
          <p:nvPr/>
        </p:nvCxnSpPr>
        <p:spPr>
          <a:xfrm flipV="1">
            <a:off x="10605373" y="1325306"/>
            <a:ext cx="0" cy="45915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10262971" y="5916891"/>
            <a:ext cx="684803" cy="369332"/>
          </a:xfrm>
          <a:prstGeom prst="rect">
            <a:avLst/>
          </a:prstGeom>
        </p:spPr>
        <p:txBody>
          <a:bodyPr wrap="none">
            <a:spAutoFit/>
          </a:bodyPr>
          <a:lstStyle/>
          <a:p>
            <a:pPr algn="ctr"/>
            <a:r>
              <a:rPr lang="en-US" altLang="ja-JP" dirty="0" smtClean="0"/>
              <a:t>Input</a:t>
            </a:r>
            <a:endParaRPr lang="en-US" altLang="ja-JP" dirty="0"/>
          </a:p>
        </p:txBody>
      </p:sp>
      <p:sp>
        <p:nvSpPr>
          <p:cNvPr id="22" name="正方形/長方形 21"/>
          <p:cNvSpPr/>
          <p:nvPr/>
        </p:nvSpPr>
        <p:spPr>
          <a:xfrm>
            <a:off x="10177210" y="955974"/>
            <a:ext cx="856325" cy="369332"/>
          </a:xfrm>
          <a:prstGeom prst="rect">
            <a:avLst/>
          </a:prstGeom>
        </p:spPr>
        <p:txBody>
          <a:bodyPr wrap="none">
            <a:spAutoFit/>
          </a:bodyPr>
          <a:lstStyle/>
          <a:p>
            <a:pPr algn="ctr"/>
            <a:r>
              <a:rPr lang="en-US" altLang="ja-JP" dirty="0" smtClean="0"/>
              <a:t>Output</a:t>
            </a:r>
            <a:endParaRPr lang="en-US" altLang="ja-JP" dirty="0"/>
          </a:p>
        </p:txBody>
      </p:sp>
      <p:sp>
        <p:nvSpPr>
          <p:cNvPr id="26" name="正方形/長方形 25"/>
          <p:cNvSpPr/>
          <p:nvPr/>
        </p:nvSpPr>
        <p:spPr>
          <a:xfrm>
            <a:off x="374609" y="1036754"/>
            <a:ext cx="4511668" cy="461665"/>
          </a:xfrm>
          <a:prstGeom prst="rect">
            <a:avLst/>
          </a:prstGeom>
        </p:spPr>
        <p:txBody>
          <a:bodyPr wrap="square">
            <a:spAutoFit/>
          </a:bodyPr>
          <a:lstStyle/>
          <a:p>
            <a:r>
              <a:rPr kumimoji="1" lang="ja-JP" altLang="en-US" sz="2400" dirty="0" smtClean="0"/>
              <a:t>特徴量：</a:t>
            </a:r>
            <a:r>
              <a:rPr kumimoji="1" lang="en-US" altLang="ja-JP" sz="2400" dirty="0" smtClean="0"/>
              <a:t> (6, 8, 8)</a:t>
            </a:r>
            <a:r>
              <a:rPr kumimoji="1" lang="ja-JP" altLang="en-US" sz="2400" dirty="0" smtClean="0"/>
              <a:t>の</a:t>
            </a:r>
            <a:r>
              <a:rPr kumimoji="1" lang="en-US" altLang="ja-JP" sz="2400" dirty="0" smtClean="0"/>
              <a:t>3</a:t>
            </a:r>
            <a:r>
              <a:rPr kumimoji="1" lang="ja-JP" altLang="en-US" sz="2400" dirty="0" smtClean="0"/>
              <a:t>次元行列</a:t>
            </a:r>
            <a:endParaRPr kumimoji="1" lang="ja-JP" altLang="en-US" sz="2400" dirty="0"/>
          </a:p>
        </p:txBody>
      </p:sp>
      <p:sp>
        <p:nvSpPr>
          <p:cNvPr id="28" name="正方形/長方形 27"/>
          <p:cNvSpPr/>
          <p:nvPr/>
        </p:nvSpPr>
        <p:spPr>
          <a:xfrm>
            <a:off x="6470330" y="1036754"/>
            <a:ext cx="2393172" cy="461665"/>
          </a:xfrm>
          <a:prstGeom prst="rect">
            <a:avLst/>
          </a:prstGeom>
        </p:spPr>
        <p:txBody>
          <a:bodyPr wrap="square">
            <a:spAutoFit/>
          </a:bodyPr>
          <a:lstStyle/>
          <a:p>
            <a:r>
              <a:rPr lang="en-US" altLang="ja-JP" sz="2400" dirty="0"/>
              <a:t>Network</a:t>
            </a:r>
            <a:endParaRPr kumimoji="1" lang="ja-JP" altLang="en-US" sz="2400" dirty="0"/>
          </a:p>
        </p:txBody>
      </p:sp>
      <p:graphicFrame>
        <p:nvGraphicFramePr>
          <p:cNvPr id="23" name="コンテンツ プレースホルダー 24"/>
          <p:cNvGraphicFramePr>
            <a:graphicFrameLocks/>
          </p:cNvGraphicFramePr>
          <p:nvPr>
            <p:extLst/>
          </p:nvPr>
        </p:nvGraphicFramePr>
        <p:xfrm>
          <a:off x="1107935" y="1852382"/>
          <a:ext cx="3697519" cy="2489200"/>
        </p:xfrm>
        <a:graphic>
          <a:graphicData uri="http://schemas.openxmlformats.org/drawingml/2006/table">
            <a:tbl>
              <a:tblPr firstRow="1" bandRow="1">
                <a:tableStyleId>{5C22544A-7EE6-4342-B048-85BDC9FD1C3A}</a:tableStyleId>
              </a:tblPr>
              <a:tblGrid>
                <a:gridCol w="3697519"/>
              </a:tblGrid>
              <a:tr h="3224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0" dirty="0" smtClean="0">
                          <a:solidFill>
                            <a:sysClr val="windowText" lastClr="000000"/>
                          </a:solidFill>
                        </a:rPr>
                        <a:t>黒石の有無　</a:t>
                      </a:r>
                      <a:endParaRPr kumimoji="1" lang="ja-JP" altLang="en-US" sz="18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0" dirty="0" smtClean="0">
                          <a:solidFill>
                            <a:sysClr val="windowText" lastClr="000000"/>
                          </a:solidFill>
                        </a:rPr>
                        <a:t>白石の有無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0" baseline="0" dirty="0" smtClean="0">
                          <a:solidFill>
                            <a:sysClr val="windowText" lastClr="000000"/>
                          </a:solidFill>
                        </a:rPr>
                        <a:t>有効手かどうか</a:t>
                      </a:r>
                      <a:endParaRPr kumimoji="1" lang="ja-JP" altLang="en-US" sz="1800" b="0" dirty="0" smtClean="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0" dirty="0" smtClean="0">
                          <a:solidFill>
                            <a:sysClr val="windowText" lastClr="000000"/>
                          </a:solidFill>
                        </a:rPr>
                        <a:t>ターン数　</a:t>
                      </a:r>
                      <a:endParaRPr kumimoji="1" lang="ja-JP" altLang="en-US" sz="18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0" dirty="0" smtClean="0">
                          <a:solidFill>
                            <a:sysClr val="windowText" lastClr="000000"/>
                          </a:solidFill>
                        </a:rPr>
                        <a:t>自分の色　</a:t>
                      </a:r>
                      <a:endParaRPr kumimoji="1" lang="ja-JP" altLang="en-US" sz="18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kumimoji="1" lang="ja-JP" altLang="en-US" sz="1800" b="0" dirty="0" smtClean="0">
                          <a:solidFill>
                            <a:sysClr val="windowText" lastClr="000000"/>
                          </a:solidFill>
                        </a:rPr>
                        <a:t>そのマスに次の手を打ったときに</a:t>
                      </a:r>
                      <a:endParaRPr kumimoji="1" lang="en-US" altLang="ja-JP" sz="1800" b="0" dirty="0" smtClean="0">
                        <a:solidFill>
                          <a:sysClr val="windowText" lastClr="000000"/>
                        </a:solidFill>
                      </a:endParaRPr>
                    </a:p>
                    <a:p>
                      <a:r>
                        <a:rPr kumimoji="1" lang="ja-JP" altLang="en-US" sz="1800" b="0" dirty="0" smtClean="0">
                          <a:solidFill>
                            <a:sysClr val="windowText" lastClr="000000"/>
                          </a:solidFill>
                        </a:rPr>
                        <a:t>裏返せる個数</a:t>
                      </a:r>
                      <a:endParaRPr kumimoji="1" lang="ja-JP" altLang="en-US" sz="18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2786709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学習結果</a:t>
            </a:r>
            <a:endParaRPr kumimoji="1" lang="ja-JP" altLang="en-US" dirty="0"/>
          </a:p>
        </p:txBody>
      </p:sp>
      <p:sp>
        <p:nvSpPr>
          <p:cNvPr id="6" name="Content Placeholder 2"/>
          <p:cNvSpPr>
            <a:spLocks noGrp="1"/>
          </p:cNvSpPr>
          <p:nvPr>
            <p:ph idx="1"/>
          </p:nvPr>
        </p:nvSpPr>
        <p:spPr>
          <a:xfrm>
            <a:off x="374609" y="914401"/>
            <a:ext cx="11483094" cy="4954694"/>
          </a:xfrm>
        </p:spPr>
        <p:txBody>
          <a:bodyPr>
            <a:normAutofit/>
          </a:bodyPr>
          <a:lstStyle/>
          <a:p>
            <a:r>
              <a:rPr kumimoji="1" lang="en-US" altLang="ja-JP" sz="2800" dirty="0" smtClean="0"/>
              <a:t>Supervised Learning Policy Network</a:t>
            </a:r>
            <a:r>
              <a:rPr kumimoji="1" lang="ja-JP" altLang="en-US" sz="2800" dirty="0" smtClean="0"/>
              <a:t>の学習</a:t>
            </a:r>
            <a:endParaRPr kumimoji="1" lang="en-US" altLang="ja-JP" sz="2800" dirty="0" smtClean="0"/>
          </a:p>
          <a:p>
            <a:pPr lvl="2"/>
            <a:r>
              <a:rPr lang="ja-JP" altLang="en-US" dirty="0" smtClean="0"/>
              <a:t>過去の</a:t>
            </a:r>
            <a:r>
              <a:rPr lang="en-US" altLang="ja-JP" dirty="0" smtClean="0"/>
              <a:t>AI</a:t>
            </a:r>
            <a:r>
              <a:rPr lang="ja-JP" altLang="en-US" dirty="0" smtClean="0"/>
              <a:t>の対戦棋譜に対して精度</a:t>
            </a:r>
            <a:r>
              <a:rPr lang="en-US" altLang="ja-JP" dirty="0" smtClean="0"/>
              <a:t>56.4%</a:t>
            </a:r>
            <a:r>
              <a:rPr lang="ja-JP" altLang="en-US" dirty="0" smtClean="0"/>
              <a:t>を達成</a:t>
            </a:r>
            <a:endParaRPr kumimoji="1" lang="en-US" altLang="ja-JP" dirty="0" smtClean="0"/>
          </a:p>
          <a:p>
            <a:r>
              <a:rPr lang="en-US" altLang="ja-JP" sz="2800" dirty="0" smtClean="0"/>
              <a:t>Reinforcement Learning</a:t>
            </a:r>
            <a:r>
              <a:rPr lang="en-US" altLang="ja-JP" sz="2800" dirty="0"/>
              <a:t> </a:t>
            </a:r>
            <a:r>
              <a:rPr lang="en-US" altLang="ja-JP" sz="2800" dirty="0" smtClean="0"/>
              <a:t>Policy Network</a:t>
            </a:r>
            <a:r>
              <a:rPr lang="ja-JP" altLang="en-US" sz="2800" dirty="0" smtClean="0"/>
              <a:t>の学習</a:t>
            </a:r>
            <a:endParaRPr lang="en-US" altLang="ja-JP" sz="2800" dirty="0" smtClean="0"/>
          </a:p>
          <a:p>
            <a:pPr lvl="2"/>
            <a:r>
              <a:rPr lang="ja-JP" altLang="en-US" dirty="0" smtClean="0"/>
              <a:t>自己対局では勝率</a:t>
            </a:r>
            <a:r>
              <a:rPr lang="en-US" altLang="ja-JP" dirty="0" smtClean="0"/>
              <a:t>70%</a:t>
            </a:r>
            <a:r>
              <a:rPr lang="ja-JP" altLang="en-US" dirty="0" smtClean="0"/>
              <a:t>ほどに向上</a:t>
            </a:r>
            <a:endParaRPr lang="en-US" altLang="ja-JP" dirty="0" smtClean="0"/>
          </a:p>
          <a:p>
            <a:pPr lvl="2"/>
            <a:r>
              <a:rPr lang="ja-JP" altLang="en-US" dirty="0" smtClean="0"/>
              <a:t>人間に対してなら</a:t>
            </a:r>
            <a:r>
              <a:rPr lang="en-US" altLang="ja-JP" dirty="0" smtClean="0"/>
              <a:t>80%</a:t>
            </a:r>
            <a:r>
              <a:rPr lang="ja-JP" altLang="en-US" dirty="0" smtClean="0"/>
              <a:t>ほどの勝率</a:t>
            </a:r>
            <a:endParaRPr lang="en-US" altLang="ja-JP" dirty="0" smtClean="0"/>
          </a:p>
          <a:p>
            <a:pPr lvl="2"/>
            <a:r>
              <a:rPr lang="ja-JP" altLang="en-US" dirty="0" smtClean="0"/>
              <a:t>しかし既存の</a:t>
            </a:r>
            <a:r>
              <a:rPr lang="en-US" altLang="ja-JP" dirty="0" smtClean="0"/>
              <a:t>AI</a:t>
            </a:r>
            <a:r>
              <a:rPr lang="ja-JP" altLang="en-US" dirty="0" smtClean="0"/>
              <a:t>には比較的負けてしまう。。</a:t>
            </a:r>
          </a:p>
        </p:txBody>
      </p:sp>
    </p:spTree>
    <p:extLst>
      <p:ext uri="{BB962C8B-B14F-4D97-AF65-F5344CB8AC3E}">
        <p14:creationId xmlns:p14="http://schemas.microsoft.com/office/powerpoint/2010/main" val="11609214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作成した</a:t>
            </a:r>
            <a:r>
              <a:rPr kumimoji="1" lang="en-US" altLang="ja-JP" dirty="0" smtClean="0"/>
              <a:t>AI</a:t>
            </a:r>
            <a:r>
              <a:rPr kumimoji="1" lang="ja-JP" altLang="en-US" dirty="0" smtClean="0"/>
              <a:t>評価</a:t>
            </a:r>
            <a:endParaRPr kumimoji="1" lang="ja-JP" altLang="en-US" dirty="0"/>
          </a:p>
        </p:txBody>
      </p:sp>
      <p:sp>
        <p:nvSpPr>
          <p:cNvPr id="3" name="コンテンツ プレースホルダー 2"/>
          <p:cNvSpPr>
            <a:spLocks noGrp="1"/>
          </p:cNvSpPr>
          <p:nvPr>
            <p:ph idx="1"/>
          </p:nvPr>
        </p:nvSpPr>
        <p:spPr/>
        <p:txBody>
          <a:bodyPr/>
          <a:lstStyle/>
          <a:p>
            <a:endParaRPr lang="en-US" altLang="ja-JP" dirty="0"/>
          </a:p>
          <a:p>
            <a:endParaRPr kumimoji="1" lang="ja-JP" altLang="en-US" dirty="0"/>
          </a:p>
        </p:txBody>
      </p:sp>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l="1419" r="3175" b="3320"/>
          <a:stretch/>
        </p:blipFill>
        <p:spPr>
          <a:xfrm>
            <a:off x="374608" y="1105786"/>
            <a:ext cx="7065357" cy="4763309"/>
          </a:xfrm>
          <a:prstGeom prst="rect">
            <a:avLst/>
          </a:prstGeom>
        </p:spPr>
      </p:pic>
      <p:sp>
        <p:nvSpPr>
          <p:cNvPr id="5" name="テキスト ボックス 4"/>
          <p:cNvSpPr txBox="1"/>
          <p:nvPr/>
        </p:nvSpPr>
        <p:spPr>
          <a:xfrm>
            <a:off x="7600866" y="2537550"/>
            <a:ext cx="4095936" cy="523220"/>
          </a:xfrm>
          <a:prstGeom prst="rect">
            <a:avLst/>
          </a:prstGeom>
          <a:noFill/>
        </p:spPr>
        <p:txBody>
          <a:bodyPr wrap="square" rtlCol="0">
            <a:spAutoFit/>
          </a:bodyPr>
          <a:lstStyle/>
          <a:p>
            <a:r>
              <a:rPr kumimoji="1" lang="ja-JP" altLang="en-US" sz="2800" dirty="0" smtClean="0"/>
              <a:t>引き分け確率は</a:t>
            </a:r>
            <a:r>
              <a:rPr kumimoji="1" lang="en-US" altLang="ja-JP" sz="2800" dirty="0" smtClean="0"/>
              <a:t>20%</a:t>
            </a:r>
            <a:r>
              <a:rPr kumimoji="1" lang="ja-JP" altLang="en-US" sz="2800" dirty="0" smtClean="0"/>
              <a:t>以上</a:t>
            </a:r>
            <a:endParaRPr kumimoji="1" lang="en-US" altLang="ja-JP" sz="2800" dirty="0" smtClean="0"/>
          </a:p>
        </p:txBody>
      </p:sp>
      <p:sp>
        <p:nvSpPr>
          <p:cNvPr id="6" name="テキスト ボックス 5"/>
          <p:cNvSpPr txBox="1"/>
          <p:nvPr/>
        </p:nvSpPr>
        <p:spPr>
          <a:xfrm>
            <a:off x="7600866" y="3675898"/>
            <a:ext cx="4095936" cy="523220"/>
          </a:xfrm>
          <a:prstGeom prst="rect">
            <a:avLst/>
          </a:prstGeom>
          <a:noFill/>
        </p:spPr>
        <p:txBody>
          <a:bodyPr wrap="square" rtlCol="0">
            <a:spAutoFit/>
          </a:bodyPr>
          <a:lstStyle/>
          <a:p>
            <a:r>
              <a:rPr kumimoji="1" lang="ja-JP" altLang="en-US" sz="2800" dirty="0" smtClean="0"/>
              <a:t>通常の棋譜では</a:t>
            </a:r>
            <a:r>
              <a:rPr kumimoji="1" lang="en-US" altLang="ja-JP" sz="2800" dirty="0" smtClean="0"/>
              <a:t>3%</a:t>
            </a:r>
            <a:r>
              <a:rPr kumimoji="1" lang="ja-JP" altLang="en-US" sz="2800" dirty="0" smtClean="0"/>
              <a:t>程度</a:t>
            </a:r>
            <a:endParaRPr kumimoji="1" lang="ja-JP" altLang="en-US" dirty="0"/>
          </a:p>
        </p:txBody>
      </p:sp>
    </p:spTree>
    <p:extLst>
      <p:ext uri="{BB962C8B-B14F-4D97-AF65-F5344CB8AC3E}">
        <p14:creationId xmlns:p14="http://schemas.microsoft.com/office/powerpoint/2010/main" val="14647344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（２）</a:t>
            </a:r>
            <a:r>
              <a:rPr lang="ja-JP" altLang="en-US" dirty="0"/>
              <a:t>引き分けで報酬を与える強化学習</a:t>
            </a:r>
            <a:endParaRPr lang="en-US" dirty="0"/>
          </a:p>
        </p:txBody>
      </p:sp>
      <p:sp>
        <p:nvSpPr>
          <p:cNvPr id="3" name="Content Placeholder 2"/>
          <p:cNvSpPr>
            <a:spLocks noGrp="1"/>
          </p:cNvSpPr>
          <p:nvPr>
            <p:ph idx="1"/>
          </p:nvPr>
        </p:nvSpPr>
        <p:spPr>
          <a:xfrm>
            <a:off x="374609" y="1365505"/>
            <a:ext cx="11483094" cy="4954694"/>
          </a:xfrm>
        </p:spPr>
        <p:txBody>
          <a:bodyPr/>
          <a:lstStyle/>
          <a:p>
            <a:pPr lvl="1">
              <a:lnSpc>
                <a:spcPct val="100000"/>
              </a:lnSpc>
              <a:spcBef>
                <a:spcPts val="0"/>
              </a:spcBef>
              <a:spcAft>
                <a:spcPts val="0"/>
              </a:spcAft>
              <a:buClrTx/>
            </a:pPr>
            <a:r>
              <a:rPr lang="ja-JP" altLang="en-US" dirty="0" smtClean="0"/>
              <a:t>マイルストーン</a:t>
            </a:r>
            <a:endParaRPr lang="en-US" altLang="ja-JP" dirty="0" smtClean="0"/>
          </a:p>
          <a:p>
            <a:pPr lvl="1">
              <a:lnSpc>
                <a:spcPct val="100000"/>
              </a:lnSpc>
              <a:spcBef>
                <a:spcPts val="0"/>
              </a:spcBef>
              <a:spcAft>
                <a:spcPts val="0"/>
              </a:spcAft>
              <a:buClrTx/>
            </a:pPr>
            <a:endParaRPr lang="en-US" altLang="ja-JP" dirty="0" smtClean="0"/>
          </a:p>
          <a:p>
            <a:pPr marL="1676400" lvl="3" indent="-742950">
              <a:lnSpc>
                <a:spcPct val="100000"/>
              </a:lnSpc>
              <a:spcBef>
                <a:spcPts val="0"/>
              </a:spcBef>
              <a:spcAft>
                <a:spcPts val="0"/>
              </a:spcAft>
              <a:buClrTx/>
              <a:buFont typeface="+mj-lt"/>
              <a:buAutoNum type="arabicPeriod"/>
            </a:pPr>
            <a:r>
              <a:rPr lang="ja-JP" altLang="en-US" sz="2800" dirty="0" smtClean="0"/>
              <a:t>固定の強さの対戦相手に対して引き分けを目指すモデルを学習</a:t>
            </a:r>
            <a:endParaRPr lang="en-US" altLang="ja-JP" dirty="0" smtClean="0"/>
          </a:p>
          <a:p>
            <a:pPr marL="1676400" lvl="3" indent="-742950">
              <a:lnSpc>
                <a:spcPct val="100000"/>
              </a:lnSpc>
              <a:spcBef>
                <a:spcPts val="0"/>
              </a:spcBef>
              <a:spcAft>
                <a:spcPts val="0"/>
              </a:spcAft>
              <a:buClrTx/>
              <a:buFont typeface="+mj-lt"/>
              <a:buAutoNum type="arabicPeriod"/>
            </a:pPr>
            <a:endParaRPr lang="en-US" altLang="ja-JP" dirty="0"/>
          </a:p>
          <a:p>
            <a:pPr marL="1676400" lvl="3" indent="-742950">
              <a:lnSpc>
                <a:spcPct val="100000"/>
              </a:lnSpc>
              <a:spcBef>
                <a:spcPts val="0"/>
              </a:spcBef>
              <a:spcAft>
                <a:spcPts val="0"/>
              </a:spcAft>
              <a:buClrTx/>
              <a:buFont typeface="+mj-lt"/>
              <a:buAutoNum type="arabicPeriod"/>
            </a:pPr>
            <a:endParaRPr lang="en-US" altLang="ja-JP" dirty="0" smtClean="0"/>
          </a:p>
          <a:p>
            <a:pPr marL="1676400" lvl="3" indent="-742950">
              <a:lnSpc>
                <a:spcPct val="100000"/>
              </a:lnSpc>
              <a:spcBef>
                <a:spcPts val="0"/>
              </a:spcBef>
              <a:spcAft>
                <a:spcPts val="0"/>
              </a:spcAft>
              <a:buClrTx/>
              <a:buFont typeface="+mj-lt"/>
              <a:buAutoNum type="arabicPeriod"/>
            </a:pPr>
            <a:r>
              <a:rPr lang="ja-JP" altLang="en-US" sz="2800" dirty="0" smtClean="0"/>
              <a:t>１を複数の強さの対戦相手に対して作成し，相手に合わせて選択</a:t>
            </a:r>
            <a:endParaRPr lang="en-US" altLang="ja-JP" dirty="0"/>
          </a:p>
          <a:p>
            <a:pPr marL="1676400" lvl="3" indent="-742950">
              <a:lnSpc>
                <a:spcPct val="100000"/>
              </a:lnSpc>
              <a:spcBef>
                <a:spcPts val="0"/>
              </a:spcBef>
              <a:spcAft>
                <a:spcPts val="0"/>
              </a:spcAft>
              <a:buClrTx/>
              <a:buFont typeface="+mj-lt"/>
              <a:buAutoNum type="arabicPeriod"/>
            </a:pPr>
            <a:endParaRPr lang="en-US" altLang="ja-JP" dirty="0" smtClean="0"/>
          </a:p>
          <a:p>
            <a:pPr marL="1676400" lvl="3" indent="-742950">
              <a:lnSpc>
                <a:spcPct val="100000"/>
              </a:lnSpc>
              <a:spcBef>
                <a:spcPts val="0"/>
              </a:spcBef>
              <a:spcAft>
                <a:spcPts val="0"/>
              </a:spcAft>
              <a:buClrTx/>
              <a:buFont typeface="+mj-lt"/>
              <a:buAutoNum type="arabicPeriod"/>
            </a:pPr>
            <a:endParaRPr lang="en-US" altLang="ja-JP" dirty="0" smtClean="0"/>
          </a:p>
          <a:p>
            <a:pPr marL="1676400" lvl="3" indent="-742950">
              <a:lnSpc>
                <a:spcPct val="100000"/>
              </a:lnSpc>
              <a:spcBef>
                <a:spcPts val="0"/>
              </a:spcBef>
              <a:spcAft>
                <a:spcPts val="0"/>
              </a:spcAft>
              <a:buClrTx/>
              <a:buFont typeface="+mj-lt"/>
              <a:buAutoNum type="arabicPeriod"/>
            </a:pPr>
            <a:r>
              <a:rPr lang="ja-JP" altLang="en-US" sz="2800" dirty="0" smtClean="0"/>
              <a:t>対戦相手の行動履歴等を用いることで，</a:t>
            </a:r>
            <a:r>
              <a:rPr lang="en-US" altLang="ja-JP" sz="2800" dirty="0" smtClean="0"/>
              <a:t>2 </a:t>
            </a:r>
            <a:r>
              <a:rPr lang="ja-JP" altLang="en-US" sz="2800" dirty="0" smtClean="0"/>
              <a:t>を単一のモデルで実現</a:t>
            </a:r>
            <a:endParaRPr lang="en-US" altLang="ja-JP" dirty="0"/>
          </a:p>
          <a:p>
            <a:pPr marL="887413" lvl="1" indent="-742950">
              <a:lnSpc>
                <a:spcPct val="100000"/>
              </a:lnSpc>
              <a:spcBef>
                <a:spcPts val="0"/>
              </a:spcBef>
              <a:spcAft>
                <a:spcPts val="0"/>
              </a:spcAft>
              <a:buClrTx/>
              <a:buFont typeface="+mj-lt"/>
              <a:buAutoNum type="arabicPeriod"/>
            </a:pPr>
            <a:endParaRPr lang="en-US" altLang="ja-JP" dirty="0"/>
          </a:p>
          <a:p>
            <a:pPr marL="887413" lvl="1" indent="-742950">
              <a:lnSpc>
                <a:spcPct val="100000"/>
              </a:lnSpc>
              <a:spcBef>
                <a:spcPts val="0"/>
              </a:spcBef>
              <a:spcAft>
                <a:spcPts val="0"/>
              </a:spcAft>
              <a:buClrTx/>
              <a:buFont typeface="+mj-lt"/>
              <a:buAutoNum type="arabicPeriod"/>
            </a:pPr>
            <a:endParaRPr lang="en-US" altLang="ja-JP" dirty="0"/>
          </a:p>
        </p:txBody>
      </p:sp>
      <p:cxnSp>
        <p:nvCxnSpPr>
          <p:cNvPr id="5" name="Straight Arrow Connector 4"/>
          <p:cNvCxnSpPr/>
          <p:nvPr/>
        </p:nvCxnSpPr>
        <p:spPr>
          <a:xfrm>
            <a:off x="816864" y="2184740"/>
            <a:ext cx="12192" cy="2826172"/>
          </a:xfrm>
          <a:prstGeom prst="straightConnector1">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53206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引き分け強化学習</a:t>
            </a:r>
            <a:endParaRPr kumimoji="1" lang="ja-JP" altLang="en-US" dirty="0"/>
          </a:p>
        </p:txBody>
      </p:sp>
      <p:sp>
        <p:nvSpPr>
          <p:cNvPr id="3" name="Content Placeholder 2"/>
          <p:cNvSpPr>
            <a:spLocks noGrp="1"/>
          </p:cNvSpPr>
          <p:nvPr>
            <p:ph idx="1"/>
          </p:nvPr>
        </p:nvSpPr>
        <p:spPr/>
        <p:txBody>
          <a:bodyPr>
            <a:normAutofit fontScale="92500"/>
          </a:bodyPr>
          <a:lstStyle/>
          <a:p>
            <a:pPr lvl="2"/>
            <a:endParaRPr lang="en-US" altLang="ja-JP" dirty="0" smtClean="0"/>
          </a:p>
          <a:p>
            <a:pPr lvl="2"/>
            <a:r>
              <a:rPr lang="ja-JP" altLang="en-US" dirty="0" smtClean="0"/>
              <a:t>人間同士の対戦棋譜を教師あり学習</a:t>
            </a:r>
          </a:p>
          <a:p>
            <a:pPr lvl="3"/>
            <a:r>
              <a:rPr lang="ja-JP" altLang="en-US" dirty="0" smtClean="0"/>
              <a:t>最善の手だけでなく、バリエーションが必要</a:t>
            </a:r>
            <a:endParaRPr lang="en-US" altLang="ja-JP" dirty="0" smtClean="0"/>
          </a:p>
          <a:p>
            <a:pPr lvl="3"/>
            <a:endParaRPr lang="en-US" altLang="ja-JP" dirty="0" smtClean="0"/>
          </a:p>
          <a:p>
            <a:pPr lvl="2"/>
            <a:r>
              <a:rPr lang="ja-JP" altLang="en-US" dirty="0" smtClean="0"/>
              <a:t>終局状態で引き分け</a:t>
            </a:r>
            <a:r>
              <a:rPr lang="en-US" altLang="ja-JP" dirty="0" smtClean="0"/>
              <a:t> ( </a:t>
            </a:r>
            <a:r>
              <a:rPr lang="ja-JP" altLang="en-US" dirty="0" smtClean="0"/>
              <a:t>石目差</a:t>
            </a:r>
            <a:r>
              <a:rPr lang="en-US" altLang="ja-JP" dirty="0" smtClean="0"/>
              <a:t>2</a:t>
            </a:r>
            <a:r>
              <a:rPr lang="ja-JP" altLang="en-US" dirty="0" smtClean="0"/>
              <a:t>以下</a:t>
            </a:r>
            <a:r>
              <a:rPr lang="en-US" altLang="ja-JP" dirty="0" smtClean="0"/>
              <a:t>)</a:t>
            </a:r>
            <a:r>
              <a:rPr lang="ja-JP" altLang="en-US" dirty="0" smtClean="0"/>
              <a:t>になった場合報酬を与える強化学習</a:t>
            </a:r>
            <a:endParaRPr lang="en-US" altLang="ja-JP" dirty="0" smtClean="0"/>
          </a:p>
          <a:p>
            <a:pPr lvl="3"/>
            <a:r>
              <a:rPr lang="en-US" altLang="ja-JP" dirty="0" smtClean="0"/>
              <a:t>REINFORCE</a:t>
            </a:r>
            <a:r>
              <a:rPr lang="ja-JP" altLang="en-US" dirty="0" smtClean="0"/>
              <a:t>を利用した</a:t>
            </a:r>
          </a:p>
          <a:p>
            <a:pPr lvl="3"/>
            <a:r>
              <a:rPr lang="ja-JP" altLang="en-US" dirty="0" smtClean="0"/>
              <a:t>ナイーブなシミュレーションでは引き分けになる確率が低いはず。。</a:t>
            </a:r>
            <a:endParaRPr lang="en-US" altLang="ja-JP" dirty="0" smtClean="0"/>
          </a:p>
          <a:p>
            <a:pPr lvl="3"/>
            <a:r>
              <a:rPr lang="ja-JP" altLang="en-US" dirty="0" smtClean="0"/>
              <a:t>終盤では、引き分けにできるかどうかは全探索でシミュレーションが可能。</a:t>
            </a:r>
            <a:endParaRPr lang="en-US" altLang="ja-JP" dirty="0" smtClean="0"/>
          </a:p>
          <a:p>
            <a:pPr lvl="3"/>
            <a:r>
              <a:rPr lang="ja-JP" altLang="en-US" dirty="0" smtClean="0"/>
              <a:t>終局から</a:t>
            </a:r>
            <a:r>
              <a:rPr lang="en-US" altLang="ja-JP" dirty="0" smtClean="0"/>
              <a:t>12</a:t>
            </a:r>
            <a:r>
              <a:rPr lang="ja-JP" altLang="en-US" dirty="0" smtClean="0"/>
              <a:t>手前の盤面で引き分けにできそうであれば報酬を与える、という強化学習</a:t>
            </a:r>
            <a:endParaRPr kumimoji="1" lang="ja-JP" altLang="en-US" dirty="0"/>
          </a:p>
        </p:txBody>
      </p:sp>
    </p:spTree>
    <p:extLst>
      <p:ext uri="{BB962C8B-B14F-4D97-AF65-F5344CB8AC3E}">
        <p14:creationId xmlns:p14="http://schemas.microsoft.com/office/powerpoint/2010/main" val="7776482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固定の相手に引き分けられるように学習</a:t>
            </a:r>
            <a:endParaRPr kumimoji="1" lang="ja-JP" altLang="en-US" dirty="0"/>
          </a:p>
        </p:txBody>
      </p:sp>
      <p:pic>
        <p:nvPicPr>
          <p:cNvPr id="4" name="Content Placeholder 3"/>
          <p:cNvPicPr>
            <a:picLocks noGrp="1" noChangeAspect="1"/>
          </p:cNvPicPr>
          <p:nvPr>
            <p:ph idx="1"/>
          </p:nvPr>
        </p:nvPicPr>
        <p:blipFill>
          <a:blip r:embed="rId3"/>
          <a:stretch>
            <a:fillRect/>
          </a:stretch>
        </p:blipFill>
        <p:spPr>
          <a:xfrm>
            <a:off x="374609" y="1402435"/>
            <a:ext cx="6706675" cy="4471117"/>
          </a:xfrm>
          <a:prstGeom prst="rect">
            <a:avLst/>
          </a:prstGeom>
        </p:spPr>
      </p:pic>
      <p:sp>
        <p:nvSpPr>
          <p:cNvPr id="3" name="テキスト ボックス 2"/>
          <p:cNvSpPr txBox="1"/>
          <p:nvPr/>
        </p:nvSpPr>
        <p:spPr>
          <a:xfrm>
            <a:off x="7081284" y="1487960"/>
            <a:ext cx="4393647" cy="830997"/>
          </a:xfrm>
          <a:prstGeom prst="rect">
            <a:avLst/>
          </a:prstGeom>
          <a:noFill/>
        </p:spPr>
        <p:txBody>
          <a:bodyPr wrap="square" rtlCol="0">
            <a:spAutoFit/>
          </a:bodyPr>
          <a:lstStyle/>
          <a:p>
            <a:r>
              <a:rPr kumimoji="1" lang="ja-JP" altLang="en-US" sz="2400" dirty="0" smtClean="0"/>
              <a:t>強化学習の回数を増やしても、引き分けになる確率は上昇せず</a:t>
            </a:r>
            <a:endParaRPr kumimoji="1" lang="ja-JP" altLang="en-US" sz="2400" dirty="0"/>
          </a:p>
        </p:txBody>
      </p:sp>
      <p:sp>
        <p:nvSpPr>
          <p:cNvPr id="5" name="TextBox 4"/>
          <p:cNvSpPr txBox="1"/>
          <p:nvPr/>
        </p:nvSpPr>
        <p:spPr>
          <a:xfrm>
            <a:off x="7081284" y="2697069"/>
            <a:ext cx="6535325" cy="3046988"/>
          </a:xfrm>
          <a:prstGeom prst="rect">
            <a:avLst/>
          </a:prstGeom>
          <a:noFill/>
        </p:spPr>
        <p:txBody>
          <a:bodyPr wrap="square" rtlCol="0">
            <a:spAutoFit/>
          </a:bodyPr>
          <a:lstStyle/>
          <a:p>
            <a:endParaRPr lang="en-US" altLang="ja-JP" sz="2400" dirty="0" smtClean="0"/>
          </a:p>
          <a:p>
            <a:r>
              <a:rPr lang="ja-JP" altLang="en-US" sz="2400" dirty="0" smtClean="0"/>
              <a:t>教師</a:t>
            </a:r>
            <a:r>
              <a:rPr lang="ja-JP" altLang="en-US" sz="2400" dirty="0"/>
              <a:t>ありベースで行う方法</a:t>
            </a:r>
            <a:r>
              <a:rPr lang="ja-JP" altLang="en-US" sz="2400" dirty="0" smtClean="0"/>
              <a:t>も</a:t>
            </a:r>
            <a:endParaRPr lang="en-US" altLang="ja-JP" sz="2400" dirty="0" smtClean="0"/>
          </a:p>
          <a:p>
            <a:r>
              <a:rPr lang="ja-JP" altLang="en-US" sz="2400" dirty="0" smtClean="0"/>
              <a:t>試したかったが</a:t>
            </a:r>
            <a:r>
              <a:rPr lang="en-US" altLang="ja-JP" sz="2400" dirty="0" smtClean="0"/>
              <a:t>,</a:t>
            </a:r>
          </a:p>
          <a:p>
            <a:r>
              <a:rPr kumimoji="1" lang="ja-JP" altLang="en-US" sz="2400" dirty="0" smtClean="0"/>
              <a:t>終盤の</a:t>
            </a:r>
            <a:r>
              <a:rPr lang="ja-JP" altLang="en-US" sz="2400" dirty="0" smtClean="0"/>
              <a:t>全探索</a:t>
            </a:r>
            <a:r>
              <a:rPr lang="ja-JP" altLang="en-US" sz="2400" dirty="0"/>
              <a:t>に思ったより時間</a:t>
            </a:r>
            <a:r>
              <a:rPr lang="ja-JP" altLang="en-US" sz="2400" dirty="0" smtClean="0"/>
              <a:t>が</a:t>
            </a:r>
            <a:endParaRPr lang="en-US" altLang="ja-JP" sz="2400" dirty="0" smtClean="0"/>
          </a:p>
          <a:p>
            <a:r>
              <a:rPr lang="ja-JP" altLang="en-US" sz="2400" dirty="0" smtClean="0"/>
              <a:t>かかって</a:t>
            </a:r>
            <a:r>
              <a:rPr lang="ja-JP" altLang="en-US" sz="2400" dirty="0"/>
              <a:t>しまい</a:t>
            </a:r>
            <a:r>
              <a:rPr lang="ja-JP" altLang="en-US" sz="2400" dirty="0" smtClean="0"/>
              <a:t>、</a:t>
            </a:r>
          </a:p>
          <a:p>
            <a:r>
              <a:rPr lang="ja-JP" altLang="en-US" sz="2400" dirty="0" smtClean="0"/>
              <a:t>引き分け</a:t>
            </a:r>
            <a:r>
              <a:rPr lang="ja-JP" altLang="en-US" sz="2400" dirty="0"/>
              <a:t>棋譜を十分に作成すること</a:t>
            </a:r>
            <a:r>
              <a:rPr lang="ja-JP" altLang="en-US" sz="2400" dirty="0" smtClean="0"/>
              <a:t>が</a:t>
            </a:r>
            <a:endParaRPr lang="en-US" altLang="ja-JP" sz="2400" dirty="0" smtClean="0"/>
          </a:p>
          <a:p>
            <a:r>
              <a:rPr lang="ja-JP" altLang="en-US" sz="2400" dirty="0" smtClean="0"/>
              <a:t>できなかった</a:t>
            </a:r>
            <a:endParaRPr lang="en-US" altLang="ja-JP" sz="2400" dirty="0"/>
          </a:p>
          <a:p>
            <a:endParaRPr kumimoji="1" lang="ja-JP" altLang="en-US" sz="2400" dirty="0"/>
          </a:p>
        </p:txBody>
      </p:sp>
    </p:spTree>
    <p:extLst>
      <p:ext uri="{BB962C8B-B14F-4D97-AF65-F5344CB8AC3E}">
        <p14:creationId xmlns:p14="http://schemas.microsoft.com/office/powerpoint/2010/main" val="195504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検討結果</a:t>
            </a:r>
            <a:endParaRPr kumimoji="1" lang="ja-JP" altLang="en-US" dirty="0"/>
          </a:p>
        </p:txBody>
      </p:sp>
      <p:sp>
        <p:nvSpPr>
          <p:cNvPr id="4" name="コンテンツ プレースホルダー 3"/>
          <p:cNvSpPr>
            <a:spLocks noGrp="1"/>
          </p:cNvSpPr>
          <p:nvPr>
            <p:ph idx="1"/>
          </p:nvPr>
        </p:nvSpPr>
        <p:spPr/>
        <p:txBody>
          <a:bodyPr>
            <a:normAutofit/>
          </a:bodyPr>
          <a:lstStyle/>
          <a:p>
            <a:pPr marL="601663" lvl="1" indent="-457200">
              <a:buFont typeface="+mj-lt"/>
              <a:buAutoNum type="arabicPeriod"/>
            </a:pPr>
            <a:r>
              <a:rPr lang="ja-JP" altLang="en-US" sz="2400" dirty="0">
                <a:solidFill>
                  <a:srgbClr val="FF0000"/>
                </a:solidFill>
              </a:rPr>
              <a:t>終盤まで最強オセロ</a:t>
            </a:r>
            <a:r>
              <a:rPr lang="en-US" altLang="ja-JP" sz="2400" dirty="0">
                <a:solidFill>
                  <a:srgbClr val="FF0000"/>
                </a:solidFill>
              </a:rPr>
              <a:t>AI</a:t>
            </a:r>
            <a:r>
              <a:rPr lang="ja-JP" altLang="en-US" sz="2400" dirty="0">
                <a:solidFill>
                  <a:srgbClr val="FF0000"/>
                </a:solidFill>
              </a:rPr>
              <a:t>で対戦、余裕の盤面を作成し終盤の全探索で調整</a:t>
            </a:r>
            <a:endParaRPr lang="en-US" altLang="ja-JP" sz="2400" dirty="0">
              <a:solidFill>
                <a:srgbClr val="FF0000"/>
              </a:solidFill>
            </a:endParaRPr>
          </a:p>
          <a:p>
            <a:pPr lvl="3"/>
            <a:r>
              <a:rPr lang="ja-JP" altLang="en-US" dirty="0" smtClean="0">
                <a:solidFill>
                  <a:srgbClr val="FF0000"/>
                </a:solidFill>
              </a:rPr>
              <a:t>最強オセロ</a:t>
            </a:r>
            <a:r>
              <a:rPr lang="en-US" altLang="ja-JP" dirty="0" smtClean="0">
                <a:solidFill>
                  <a:srgbClr val="FF0000"/>
                </a:solidFill>
              </a:rPr>
              <a:t>AI</a:t>
            </a:r>
            <a:r>
              <a:rPr lang="ja-JP" altLang="en-US" dirty="0" smtClean="0">
                <a:solidFill>
                  <a:srgbClr val="FF0000"/>
                </a:solidFill>
              </a:rPr>
              <a:t>が必要</a:t>
            </a:r>
            <a:r>
              <a:rPr lang="en-US" altLang="ja-JP" dirty="0" smtClean="0">
                <a:solidFill>
                  <a:srgbClr val="FF0000"/>
                </a:solidFill>
              </a:rPr>
              <a:t> -&gt; </a:t>
            </a:r>
            <a:r>
              <a:rPr lang="en-US" altLang="ja-JP" dirty="0" err="1" smtClean="0">
                <a:solidFill>
                  <a:srgbClr val="FF0000"/>
                </a:solidFill>
              </a:rPr>
              <a:t>AlphaGO</a:t>
            </a:r>
            <a:r>
              <a:rPr lang="ja-JP" altLang="en-US" dirty="0" smtClean="0">
                <a:solidFill>
                  <a:srgbClr val="FF0000"/>
                </a:solidFill>
              </a:rPr>
              <a:t>を参考</a:t>
            </a:r>
            <a:endParaRPr lang="en-US" altLang="ja-JP" dirty="0" smtClean="0">
              <a:solidFill>
                <a:srgbClr val="FF0000"/>
              </a:solidFill>
            </a:endParaRPr>
          </a:p>
          <a:p>
            <a:pPr marL="996950" lvl="2" indent="-457200"/>
            <a:endParaRPr lang="en-US" altLang="ja-JP" sz="2000" dirty="0" smtClean="0"/>
          </a:p>
          <a:p>
            <a:pPr marL="601663" lvl="1" indent="-457200">
              <a:buFont typeface="+mj-lt"/>
              <a:buAutoNum type="arabicPeriod"/>
            </a:pPr>
            <a:r>
              <a:rPr lang="ja-JP" altLang="en-US" sz="2400" dirty="0"/>
              <a:t>引き分け（いい勝負）をすることで受け取る報酬をもとに強化学習</a:t>
            </a:r>
            <a:endParaRPr lang="en-US" altLang="ja-JP" sz="2400" dirty="0"/>
          </a:p>
          <a:p>
            <a:pPr marL="996950" lvl="2" indent="-457200"/>
            <a:r>
              <a:rPr lang="ja-JP" altLang="en-US" dirty="0" smtClean="0"/>
              <a:t>過去の対戦棋譜を学習させ、ある程度の強さの</a:t>
            </a:r>
            <a:r>
              <a:rPr lang="en-US" altLang="ja-JP" dirty="0" smtClean="0"/>
              <a:t>policy network</a:t>
            </a:r>
            <a:r>
              <a:rPr lang="ja-JP" altLang="en-US" dirty="0" smtClean="0"/>
              <a:t>を作成</a:t>
            </a:r>
          </a:p>
          <a:p>
            <a:pPr marL="996950" lvl="2" indent="-457200"/>
            <a:r>
              <a:rPr lang="ja-JP" altLang="en-US" dirty="0" smtClean="0"/>
              <a:t>他の</a:t>
            </a:r>
            <a:r>
              <a:rPr lang="en-US" altLang="ja-JP" dirty="0" smtClean="0"/>
              <a:t>AI</a:t>
            </a:r>
            <a:r>
              <a:rPr lang="ja-JP" altLang="en-US" dirty="0" smtClean="0"/>
              <a:t>との対戦を通じて強化学習によって引き分け率を向上</a:t>
            </a:r>
            <a:endParaRPr lang="en-US" altLang="ja-JP" dirty="0" smtClean="0"/>
          </a:p>
          <a:p>
            <a:pPr lvl="3"/>
            <a:endParaRPr lang="en-US" altLang="ja-JP" dirty="0" smtClean="0"/>
          </a:p>
          <a:p>
            <a:pPr lvl="3"/>
            <a:endParaRPr lang="en-US" altLang="ja-JP" dirty="0"/>
          </a:p>
          <a:p>
            <a:pPr marL="658813" lvl="1" indent="-514350">
              <a:buFont typeface="+mj-lt"/>
              <a:buAutoNum type="arabicPeriod"/>
            </a:pPr>
            <a:endParaRPr lang="en-US" altLang="ja-JP" dirty="0"/>
          </a:p>
          <a:p>
            <a:pPr marL="601663" lvl="1" indent="-457200">
              <a:buFont typeface="Arial" charset="0"/>
              <a:buChar char="•"/>
            </a:pPr>
            <a:endParaRPr lang="en-US" altLang="ja-JP" dirty="0" smtClean="0"/>
          </a:p>
        </p:txBody>
      </p:sp>
      <p:sp>
        <p:nvSpPr>
          <p:cNvPr id="5" name="コンテンツ プレースホルダー 3"/>
          <p:cNvSpPr txBox="1">
            <a:spLocks/>
          </p:cNvSpPr>
          <p:nvPr/>
        </p:nvSpPr>
        <p:spPr>
          <a:xfrm>
            <a:off x="2236539" y="3094384"/>
            <a:ext cx="11483094" cy="4954694"/>
          </a:xfrm>
          <a:prstGeom prst="rect">
            <a:avLst/>
          </a:prstGeom>
        </p:spPr>
        <p:txBody>
          <a:bodyPr vert="horz" lIns="0" tIns="45720" rIns="0" bIns="45720" rtlCol="0">
            <a:normAutofit/>
          </a:bodyPr>
          <a:lstStyle>
            <a:lvl1pPr marL="108000" indent="0" algn="l" defTabSz="914400" rtl="0" eaLnBrk="1" latinLnBrk="0" hangingPunct="1">
              <a:lnSpc>
                <a:spcPct val="120000"/>
              </a:lnSpc>
              <a:spcBef>
                <a:spcPts val="3600"/>
              </a:spcBef>
              <a:spcAft>
                <a:spcPts val="0"/>
              </a:spcAft>
              <a:buClr>
                <a:schemeClr val="accent1"/>
              </a:buClr>
              <a:buSzPct val="100000"/>
              <a:buFont typeface="Arial" charset="0"/>
              <a:buNone/>
              <a:defRPr kumimoji="1" lang="en-US" sz="3600" b="1" kern="1200" dirty="0">
                <a:solidFill>
                  <a:schemeClr val="tx1">
                    <a:lumMod val="75000"/>
                    <a:lumOff val="25000"/>
                  </a:schemeClr>
                </a:solidFill>
                <a:latin typeface="+mn-lt"/>
                <a:ea typeface="+mn-ea"/>
                <a:cs typeface="+mn-cs"/>
              </a:defRPr>
            </a:lvl1pPr>
            <a:lvl2pPr marL="144463" indent="0" algn="l" defTabSz="914400" rtl="0" eaLnBrk="1" latinLnBrk="0" hangingPunct="1">
              <a:lnSpc>
                <a:spcPct val="120000"/>
              </a:lnSpc>
              <a:spcBef>
                <a:spcPts val="600"/>
              </a:spcBef>
              <a:spcAft>
                <a:spcPts val="600"/>
              </a:spcAft>
              <a:buClr>
                <a:schemeClr val="accent2">
                  <a:lumMod val="75000"/>
                </a:schemeClr>
              </a:buClr>
              <a:buFont typeface="Arial" charset="0"/>
              <a:buNone/>
              <a:tabLst/>
              <a:defRPr kumimoji="1" sz="2800" kern="1200">
                <a:solidFill>
                  <a:schemeClr val="tx1">
                    <a:lumMod val="75000"/>
                    <a:lumOff val="25000"/>
                  </a:schemeClr>
                </a:solidFill>
                <a:latin typeface="+mn-lt"/>
                <a:ea typeface="+mn-ea"/>
                <a:cs typeface="+mn-cs"/>
              </a:defRPr>
            </a:lvl2pPr>
            <a:lvl3pPr marL="539750" indent="-350838" algn="l" defTabSz="914400" rtl="0" eaLnBrk="1" latinLnBrk="0" hangingPunct="1">
              <a:lnSpc>
                <a:spcPct val="120000"/>
              </a:lnSpc>
              <a:spcBef>
                <a:spcPts val="600"/>
              </a:spcBef>
              <a:spcAft>
                <a:spcPts val="600"/>
              </a:spcAft>
              <a:buClr>
                <a:schemeClr val="accent2">
                  <a:lumMod val="75000"/>
                </a:schemeClr>
              </a:buClr>
              <a:buFont typeface="Arial" charset="0"/>
              <a:buChar char="•"/>
              <a:tabLst/>
              <a:defRPr kumimoji="1" sz="2400" kern="1200">
                <a:solidFill>
                  <a:schemeClr val="tx1">
                    <a:lumMod val="75000"/>
                    <a:lumOff val="25000"/>
                  </a:schemeClr>
                </a:solidFill>
                <a:latin typeface="+mn-lt"/>
                <a:ea typeface="+mn-ea"/>
                <a:cs typeface="+mn-cs"/>
              </a:defRPr>
            </a:lvl3pPr>
            <a:lvl4pPr marL="933450" indent="-350838" algn="l" defTabSz="914400" rtl="0" eaLnBrk="1" latinLnBrk="0" hangingPunct="1">
              <a:lnSpc>
                <a:spcPct val="120000"/>
              </a:lnSpc>
              <a:spcBef>
                <a:spcPts val="600"/>
              </a:spcBef>
              <a:spcAft>
                <a:spcPts val="600"/>
              </a:spcAft>
              <a:buClr>
                <a:schemeClr val="accent2">
                  <a:lumMod val="75000"/>
                </a:schemeClr>
              </a:buClr>
              <a:buFont typeface="Arial" charset="0"/>
              <a:buChar char="•"/>
              <a:tabLst/>
              <a:defRPr kumimoji="1" sz="2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996950" lvl="2" indent="-457200"/>
            <a:endParaRPr lang="en-US" altLang="ja-JP" sz="2000" dirty="0" smtClean="0"/>
          </a:p>
          <a:p>
            <a:pPr lvl="3"/>
            <a:endParaRPr lang="en-US" altLang="ja-JP" dirty="0" smtClean="0"/>
          </a:p>
          <a:p>
            <a:pPr lvl="3"/>
            <a:endParaRPr lang="en-US" altLang="ja-JP" dirty="0" smtClean="0"/>
          </a:p>
          <a:p>
            <a:pPr marL="658813" lvl="1" indent="-514350">
              <a:buFont typeface="+mj-lt"/>
              <a:buAutoNum type="arabicPeriod"/>
            </a:pPr>
            <a:endParaRPr lang="en-US" altLang="ja-JP" dirty="0" smtClean="0"/>
          </a:p>
          <a:p>
            <a:pPr marL="601663" lvl="1" indent="-457200">
              <a:buFont typeface="Arial" charset="0"/>
              <a:buChar char="•"/>
            </a:pPr>
            <a:endParaRPr lang="en-US" altLang="ja-JP" dirty="0" smtClean="0"/>
          </a:p>
        </p:txBody>
      </p:sp>
    </p:spTree>
    <p:extLst>
      <p:ext uri="{BB962C8B-B14F-4D97-AF65-F5344CB8AC3E}">
        <p14:creationId xmlns:p14="http://schemas.microsoft.com/office/powerpoint/2010/main" val="5763967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最強</a:t>
            </a:r>
            <a:r>
              <a:rPr kumimoji="1" lang="en-US" altLang="ja-JP" dirty="0" smtClean="0"/>
              <a:t>AI</a:t>
            </a:r>
            <a:r>
              <a:rPr lang="ja-JP" altLang="en-US" dirty="0" smtClean="0"/>
              <a:t>＋全探索による引き分けオセロ</a:t>
            </a:r>
            <a:endParaRPr kumimoji="1" lang="ja-JP" altLang="en-US" dirty="0"/>
          </a:p>
        </p:txBody>
      </p:sp>
      <p:pic>
        <p:nvPicPr>
          <p:cNvPr id="5" name="othell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07242" y="993516"/>
            <a:ext cx="9017828" cy="5072528"/>
          </a:xfrm>
          <a:prstGeom prst="rect">
            <a:avLst/>
          </a:prstGeom>
        </p:spPr>
      </p:pic>
    </p:spTree>
    <p:extLst>
      <p:ext uri="{BB962C8B-B14F-4D97-AF65-F5344CB8AC3E}">
        <p14:creationId xmlns:p14="http://schemas.microsoft.com/office/powerpoint/2010/main" val="8040460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fullScrn="1">
              <p:cMediaNode vol="80000">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結論</a:t>
            </a:r>
            <a:endParaRPr kumimoji="1" lang="ja-JP" altLang="en-US" dirty="0"/>
          </a:p>
        </p:txBody>
      </p:sp>
      <p:sp>
        <p:nvSpPr>
          <p:cNvPr id="3" name="コンテンツ プレースホルダー 2"/>
          <p:cNvSpPr>
            <a:spLocks noGrp="1"/>
          </p:cNvSpPr>
          <p:nvPr>
            <p:ph idx="1"/>
          </p:nvPr>
        </p:nvSpPr>
        <p:spPr/>
        <p:txBody>
          <a:bodyPr>
            <a:normAutofit fontScale="85000" lnSpcReduction="20000"/>
          </a:bodyPr>
          <a:lstStyle/>
          <a:p>
            <a:pPr marL="658813" lvl="1" indent="-514350">
              <a:buFont typeface="+mj-lt"/>
              <a:buAutoNum type="arabicPeriod"/>
            </a:pPr>
            <a:r>
              <a:rPr lang="ja-JP" altLang="en-US" dirty="0" smtClean="0"/>
              <a:t>勝利ではなく、</a:t>
            </a:r>
            <a:r>
              <a:rPr kumimoji="1" lang="ja-JP" altLang="en-US" dirty="0" smtClean="0"/>
              <a:t>引き分けを目指すオセロを作成</a:t>
            </a:r>
            <a:endParaRPr kumimoji="1" lang="en-US" altLang="ja-JP" dirty="0" smtClean="0"/>
          </a:p>
          <a:p>
            <a:pPr lvl="3"/>
            <a:r>
              <a:rPr lang="ja-JP" altLang="en-US" dirty="0" smtClean="0"/>
              <a:t>相手に応じて打ち手を変えるため、ポリシーネットワークを複数用意</a:t>
            </a:r>
            <a:endParaRPr lang="en-US" altLang="ja-JP" dirty="0" smtClean="0"/>
          </a:p>
          <a:p>
            <a:pPr lvl="3"/>
            <a:r>
              <a:rPr lang="ja-JP" altLang="en-US" dirty="0" smtClean="0"/>
              <a:t>終盤で</a:t>
            </a:r>
            <a:r>
              <a:rPr kumimoji="1" lang="ja-JP" altLang="en-US" dirty="0" smtClean="0"/>
              <a:t>全探索による引き分けを目指すため、高速な</a:t>
            </a:r>
            <a:r>
              <a:rPr kumimoji="1" lang="en-US" altLang="ja-JP" dirty="0" smtClean="0"/>
              <a:t>C</a:t>
            </a:r>
            <a:r>
              <a:rPr kumimoji="1" lang="ja-JP" altLang="en-US" dirty="0" smtClean="0"/>
              <a:t>による実装</a:t>
            </a:r>
            <a:endParaRPr lang="en-US" altLang="ja-JP" dirty="0"/>
          </a:p>
          <a:p>
            <a:pPr marL="658813" lvl="1" indent="-514350">
              <a:buFont typeface="+mj-lt"/>
              <a:buAutoNum type="arabicPeriod"/>
            </a:pPr>
            <a:r>
              <a:rPr kumimoji="1" lang="ja-JP" altLang="en-US" dirty="0" smtClean="0"/>
              <a:t>偶然の確率よりは引き分けを起こす確率は高くなった</a:t>
            </a:r>
            <a:endParaRPr kumimoji="1" lang="en-US" altLang="ja-JP" dirty="0" smtClean="0"/>
          </a:p>
          <a:p>
            <a:pPr marL="658813" lvl="1" indent="-514350">
              <a:buFont typeface="+mj-lt"/>
              <a:buAutoNum type="arabicPeriod"/>
            </a:pPr>
            <a:r>
              <a:rPr lang="ja-JP" altLang="en-US" dirty="0" smtClean="0"/>
              <a:t>実際に楽しい対戦をするオセロ</a:t>
            </a:r>
            <a:r>
              <a:rPr lang="en-US" altLang="ja-JP" dirty="0" smtClean="0"/>
              <a:t>AI</a:t>
            </a:r>
            <a:r>
              <a:rPr lang="ja-JP" altLang="en-US" dirty="0" smtClean="0"/>
              <a:t>が出来た。。？</a:t>
            </a:r>
            <a:endParaRPr lang="en-US" altLang="ja-JP" dirty="0"/>
          </a:p>
          <a:p>
            <a:r>
              <a:rPr kumimoji="1" lang="ja-JP" altLang="en-US" dirty="0" smtClean="0"/>
              <a:t>今後の方針</a:t>
            </a:r>
            <a:endParaRPr kumimoji="1" lang="en-US" altLang="ja-JP" dirty="0" smtClean="0"/>
          </a:p>
          <a:p>
            <a:pPr lvl="2"/>
            <a:r>
              <a:rPr lang="ja-JP" altLang="en-US" dirty="0" smtClean="0"/>
              <a:t>自分の最強の評価関数と相手が実際に打った手を比較して、相手のレベルを推定する手法</a:t>
            </a:r>
            <a:endParaRPr lang="en-US" altLang="ja-JP" dirty="0"/>
          </a:p>
          <a:p>
            <a:pPr lvl="2"/>
            <a:r>
              <a:rPr kumimoji="1" lang="ja-JP" altLang="en-US" dirty="0" smtClean="0"/>
              <a:t>相手のレベルに応じて自分のポリシーを連続的に変えるアルゴリズム</a:t>
            </a:r>
            <a:endParaRPr kumimoji="1" lang="en-US" altLang="ja-JP" dirty="0" smtClean="0"/>
          </a:p>
          <a:p>
            <a:pPr lvl="2"/>
            <a:r>
              <a:rPr lang="ja-JP" altLang="en-US" dirty="0" smtClean="0"/>
              <a:t>調整ではなく気持ちよくいい勝負をすることができる</a:t>
            </a:r>
            <a:r>
              <a:rPr lang="en-US" altLang="ja-JP" dirty="0" smtClean="0"/>
              <a:t>AI</a:t>
            </a:r>
            <a:r>
              <a:rPr lang="ja-JP" altLang="en-US" dirty="0" smtClean="0"/>
              <a:t>の作成</a:t>
            </a:r>
            <a:endParaRPr kumimoji="1" lang="en-US" altLang="ja-JP" dirty="0" smtClean="0"/>
          </a:p>
          <a:p>
            <a:pPr lvl="1"/>
            <a:endParaRPr kumimoji="1" lang="en-US" altLang="ja-JP" dirty="0" smtClean="0"/>
          </a:p>
          <a:p>
            <a:endParaRPr kumimoji="1" lang="ja-JP" altLang="en-US" dirty="0"/>
          </a:p>
        </p:txBody>
      </p:sp>
    </p:spTree>
    <p:extLst>
      <p:ext uri="{BB962C8B-B14F-4D97-AF65-F5344CB8AC3E}">
        <p14:creationId xmlns:p14="http://schemas.microsoft.com/office/powerpoint/2010/main" val="21413312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en-US" altLang="ja-JP" dirty="0" smtClean="0"/>
              <a:t>Appendix</a:t>
            </a:r>
            <a:endParaRPr kumimoji="1" lang="ja-JP" altLang="en-US" dirty="0"/>
          </a:p>
        </p:txBody>
      </p:sp>
      <p:sp>
        <p:nvSpPr>
          <p:cNvPr id="3" name="Content Placeholder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5352975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背景</a:t>
            </a:r>
            <a:endParaRPr kumimoji="1" lang="ja-JP" altLang="en-US" dirty="0"/>
          </a:p>
        </p:txBody>
      </p:sp>
      <p:sp>
        <p:nvSpPr>
          <p:cNvPr id="3" name="Content Placeholder 2"/>
          <p:cNvSpPr>
            <a:spLocks noGrp="1"/>
          </p:cNvSpPr>
          <p:nvPr>
            <p:ph idx="1"/>
          </p:nvPr>
        </p:nvSpPr>
        <p:spPr/>
        <p:txBody>
          <a:bodyPr>
            <a:normAutofit/>
          </a:bodyPr>
          <a:lstStyle/>
          <a:p>
            <a:r>
              <a:rPr lang="ja-JP" altLang="en-US" dirty="0"/>
              <a:t>ゲーム</a:t>
            </a:r>
            <a:r>
              <a:rPr lang="en-US" altLang="ja-JP" dirty="0"/>
              <a:t>AI</a:t>
            </a:r>
            <a:r>
              <a:rPr lang="ja-JP" altLang="en-US" dirty="0"/>
              <a:t>の</a:t>
            </a:r>
            <a:r>
              <a:rPr lang="ja-JP" altLang="en-US" dirty="0" smtClean="0"/>
              <a:t>進化</a:t>
            </a:r>
            <a:endParaRPr lang="en-US" altLang="ja-JP" dirty="0" smtClean="0"/>
          </a:p>
          <a:p>
            <a:pPr lvl="2"/>
            <a:endParaRPr lang="en-US" altLang="ja-JP" dirty="0" smtClean="0"/>
          </a:p>
          <a:p>
            <a:pPr lvl="2"/>
            <a:endParaRPr lang="en-US" altLang="ja-JP" sz="200" dirty="0" smtClean="0"/>
          </a:p>
          <a:p>
            <a:pPr lvl="2"/>
            <a:r>
              <a:rPr lang="en-US" altLang="ja-JP" dirty="0" smtClean="0"/>
              <a:t>PONANZA</a:t>
            </a:r>
            <a:endParaRPr lang="en-US" altLang="ja-JP" dirty="0"/>
          </a:p>
          <a:p>
            <a:pPr lvl="2"/>
            <a:r>
              <a:rPr lang="en-US" altLang="ja-JP" dirty="0"/>
              <a:t>AlphaGO</a:t>
            </a:r>
            <a:endParaRPr lang="ja-JP" altLang="en-US" dirty="0"/>
          </a:p>
          <a:p>
            <a:endParaRPr lang="ja-JP" altLang="en-US" dirty="0"/>
          </a:p>
        </p:txBody>
      </p:sp>
      <p:pic>
        <p:nvPicPr>
          <p:cNvPr id="4" name="Picture 3"/>
          <p:cNvPicPr>
            <a:picLocks noChangeAspect="1"/>
          </p:cNvPicPr>
          <p:nvPr/>
        </p:nvPicPr>
        <p:blipFill>
          <a:blip r:embed="rId3"/>
          <a:stretch>
            <a:fillRect/>
          </a:stretch>
        </p:blipFill>
        <p:spPr>
          <a:xfrm>
            <a:off x="7668634" y="3851542"/>
            <a:ext cx="2936029" cy="2199188"/>
          </a:xfrm>
          <a:prstGeom prst="rect">
            <a:avLst/>
          </a:prstGeom>
        </p:spPr>
      </p:pic>
      <p:pic>
        <p:nvPicPr>
          <p:cNvPr id="5" name="Picture 4"/>
          <p:cNvPicPr>
            <a:picLocks noChangeAspect="1"/>
          </p:cNvPicPr>
          <p:nvPr/>
        </p:nvPicPr>
        <p:blipFill>
          <a:blip r:embed="rId4"/>
          <a:stretch>
            <a:fillRect/>
          </a:stretch>
        </p:blipFill>
        <p:spPr>
          <a:xfrm>
            <a:off x="1445341" y="3851541"/>
            <a:ext cx="4878993" cy="2199188"/>
          </a:xfrm>
          <a:prstGeom prst="rect">
            <a:avLst/>
          </a:prstGeom>
        </p:spPr>
      </p:pic>
      <p:sp>
        <p:nvSpPr>
          <p:cNvPr id="6" name="テキスト ボックス 5"/>
          <p:cNvSpPr txBox="1"/>
          <p:nvPr/>
        </p:nvSpPr>
        <p:spPr>
          <a:xfrm>
            <a:off x="374609" y="1714531"/>
            <a:ext cx="10604663" cy="954107"/>
          </a:xfrm>
          <a:prstGeom prst="rect">
            <a:avLst/>
          </a:prstGeom>
          <a:noFill/>
        </p:spPr>
        <p:txBody>
          <a:bodyPr wrap="square" rtlCol="0">
            <a:spAutoFit/>
          </a:bodyPr>
          <a:lstStyle/>
          <a:p>
            <a:pPr marL="0" lvl="1"/>
            <a:r>
              <a:rPr lang="ja-JP" altLang="en-US" sz="2800" dirty="0"/>
              <a:t>探索アルゴリズム、強化学習を組み合わせることで人間を凌駕</a:t>
            </a:r>
          </a:p>
          <a:p>
            <a:endParaRPr kumimoji="1" lang="ja-JP" altLang="en-US" sz="2800" dirty="0"/>
          </a:p>
        </p:txBody>
      </p:sp>
    </p:spTree>
    <p:extLst>
      <p:ext uri="{BB962C8B-B14F-4D97-AF65-F5344CB8AC3E}">
        <p14:creationId xmlns:p14="http://schemas.microsoft.com/office/powerpoint/2010/main" val="3405630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SL Policy</a:t>
            </a:r>
            <a:endParaRPr kumimoji="1" lang="ja-JP" altLang="en-US" dirty="0"/>
          </a:p>
        </p:txBody>
      </p:sp>
      <p:sp>
        <p:nvSpPr>
          <p:cNvPr id="3" name="Content Placeholder 2"/>
          <p:cNvSpPr>
            <a:spLocks noGrp="1"/>
          </p:cNvSpPr>
          <p:nvPr>
            <p:ph idx="1"/>
          </p:nvPr>
        </p:nvSpPr>
        <p:spPr/>
        <p:txBody>
          <a:bodyPr>
            <a:normAutofit fontScale="77500" lnSpcReduction="20000"/>
          </a:bodyPr>
          <a:lstStyle/>
          <a:p>
            <a:r>
              <a:rPr kumimoji="1" lang="ja-JP" altLang="en-US" dirty="0" smtClean="0"/>
              <a:t>最終的な精度</a:t>
            </a:r>
            <a:endParaRPr kumimoji="1" lang="en-US" altLang="ja-JP" dirty="0" smtClean="0"/>
          </a:p>
          <a:p>
            <a:pPr lvl="1"/>
            <a:r>
              <a:rPr kumimoji="1" lang="ja-JP" altLang="en-US" dirty="0" smtClean="0"/>
              <a:t>学習データに対して</a:t>
            </a:r>
            <a:r>
              <a:rPr kumimoji="1" lang="en-US" altLang="ja-JP" dirty="0" smtClean="0"/>
              <a:t> 56.8 %, </a:t>
            </a:r>
            <a:r>
              <a:rPr lang="ja-JP" altLang="en-US" dirty="0"/>
              <a:t>テス考えればトケース</a:t>
            </a:r>
            <a:r>
              <a:rPr kumimoji="1" lang="ja-JP" altLang="en-US" dirty="0" smtClean="0"/>
              <a:t>について</a:t>
            </a:r>
            <a:r>
              <a:rPr kumimoji="1" lang="en-US" altLang="ja-JP" dirty="0" smtClean="0"/>
              <a:t>53.7%</a:t>
            </a:r>
            <a:endParaRPr kumimoji="1" lang="ja-JP" altLang="en-US" dirty="0" smtClean="0"/>
          </a:p>
          <a:p>
            <a:pPr lvl="1">
              <a:buFont typeface="Arial" charset="0"/>
              <a:buChar char="•"/>
            </a:pPr>
            <a:r>
              <a:rPr kumimoji="1" lang="ja-JP" altLang="en-US" dirty="0" smtClean="0"/>
              <a:t>前半の手のバリエーションを妥当</a:t>
            </a:r>
            <a:endParaRPr kumimoji="1" lang="en-US" altLang="ja-JP" dirty="0" smtClean="0"/>
          </a:p>
          <a:p>
            <a:pPr lvl="1">
              <a:buFont typeface="Arial" charset="0"/>
              <a:buChar char="•"/>
            </a:pPr>
            <a:r>
              <a:rPr kumimoji="1" lang="ja-JP" altLang="en-US" dirty="0" smtClean="0"/>
              <a:t>ほぼ</a:t>
            </a:r>
            <a:r>
              <a:rPr kumimoji="1" lang="en-US" altLang="ja-JP" dirty="0" smtClean="0"/>
              <a:t>100%</a:t>
            </a:r>
            <a:r>
              <a:rPr kumimoji="1" lang="ja-JP" altLang="en-US" dirty="0" smtClean="0"/>
              <a:t>有効手を打てるように学習された</a:t>
            </a:r>
            <a:r>
              <a:rPr lang="en-US" altLang="ja-JP" dirty="0" smtClean="0"/>
              <a:t> (</a:t>
            </a:r>
            <a:r>
              <a:rPr lang="ja-JP" altLang="en-US" dirty="0" smtClean="0"/>
              <a:t>置けないマスを出力する確率が常に限りなく</a:t>
            </a:r>
            <a:r>
              <a:rPr lang="en-US" altLang="ja-JP" dirty="0" smtClean="0"/>
              <a:t>0)</a:t>
            </a:r>
            <a:endParaRPr lang="ja-JP" altLang="en-US" dirty="0" smtClean="0"/>
          </a:p>
          <a:p>
            <a:pPr lvl="1">
              <a:buFont typeface="Arial" charset="0"/>
              <a:buChar char="•"/>
            </a:pPr>
            <a:r>
              <a:rPr kumimoji="1" lang="ja-JP" altLang="en-US" dirty="0" smtClean="0"/>
              <a:t>構造や状態の設計は正しそうであることを確認</a:t>
            </a:r>
            <a:endParaRPr lang="en-US" altLang="ja-JP" dirty="0" smtClean="0"/>
          </a:p>
          <a:p>
            <a:r>
              <a:rPr kumimoji="1" lang="ja-JP" altLang="en-US" dirty="0" smtClean="0"/>
              <a:t>大きな問題</a:t>
            </a:r>
          </a:p>
          <a:p>
            <a:pPr lvl="1">
              <a:buFont typeface="Arial" charset="0"/>
              <a:buChar char="•"/>
            </a:pPr>
            <a:r>
              <a:rPr kumimoji="1" lang="ja-JP" altLang="en-US" dirty="0" smtClean="0"/>
              <a:t>基本的に強いもの同士の棋譜を学習しているので、凡手に対するいい手を知らない問題</a:t>
            </a:r>
          </a:p>
          <a:p>
            <a:pPr lvl="1">
              <a:buFont typeface="Arial" charset="0"/>
              <a:buChar char="•"/>
            </a:pPr>
            <a:r>
              <a:rPr kumimoji="1" lang="ja-JP" altLang="en-US" dirty="0" smtClean="0"/>
              <a:t>誰に対しても相手ができるというコンセプトにかなり反する。。</a:t>
            </a:r>
            <a:endParaRPr kumimoji="1" lang="en-US" altLang="ja-JP" dirty="0" smtClean="0"/>
          </a:p>
          <a:p>
            <a:pPr lvl="1"/>
            <a:endParaRPr kumimoji="1" lang="en-US" altLang="ja-JP" dirty="0" smtClean="0"/>
          </a:p>
          <a:p>
            <a:pPr lvl="1"/>
            <a:endParaRPr kumimoji="1" lang="ja-JP" altLang="en-US" dirty="0" smtClean="0"/>
          </a:p>
        </p:txBody>
      </p:sp>
    </p:spTree>
    <p:extLst>
      <p:ext uri="{BB962C8B-B14F-4D97-AF65-F5344CB8AC3E}">
        <p14:creationId xmlns:p14="http://schemas.microsoft.com/office/powerpoint/2010/main" val="11399014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RL Policy</a:t>
            </a:r>
            <a:endParaRPr kumimoji="1" lang="ja-JP" altLang="en-US" dirty="0"/>
          </a:p>
        </p:txBody>
      </p:sp>
      <p:sp>
        <p:nvSpPr>
          <p:cNvPr id="4" name="コンテンツ プレースホルダー 3"/>
          <p:cNvSpPr>
            <a:spLocks noGrp="1"/>
          </p:cNvSpPr>
          <p:nvPr>
            <p:ph idx="1"/>
          </p:nvPr>
        </p:nvSpPr>
        <p:spPr/>
        <p:txBody>
          <a:bodyPr>
            <a:normAutofit/>
          </a:bodyPr>
          <a:lstStyle/>
          <a:p>
            <a:pPr marL="144463" lvl="1" indent="0">
              <a:buNone/>
            </a:pPr>
            <a:r>
              <a:rPr lang="ja-JP" altLang="en-US" dirty="0" smtClean="0"/>
              <a:t>勝率を高めるための</a:t>
            </a:r>
            <a:r>
              <a:rPr lang="ja-JP" altLang="en-US" dirty="0"/>
              <a:t>強化</a:t>
            </a:r>
            <a:r>
              <a:rPr lang="ja-JP" altLang="en-US" dirty="0" smtClean="0"/>
              <a:t>学習を</a:t>
            </a:r>
            <a:r>
              <a:rPr lang="ja-JP" altLang="en-US" dirty="0"/>
              <a:t>行ったが</a:t>
            </a:r>
            <a:r>
              <a:rPr lang="ja-JP" altLang="en-US" dirty="0" smtClean="0"/>
              <a:t>、あまり強くならなかった</a:t>
            </a:r>
            <a:r>
              <a:rPr lang="en-US" altLang="ja-JP" dirty="0" smtClean="0"/>
              <a:t/>
            </a:r>
            <a:br>
              <a:rPr lang="en-US" altLang="ja-JP" dirty="0" smtClean="0"/>
            </a:br>
            <a:endParaRPr lang="en-US" altLang="ja-JP" dirty="0" smtClean="0"/>
          </a:p>
          <a:p>
            <a:pPr marL="1035050" lvl="2" indent="-349250">
              <a:lnSpc>
                <a:spcPct val="100000"/>
              </a:lnSpc>
            </a:pPr>
            <a:r>
              <a:rPr lang="ja-JP" altLang="en-US" dirty="0" smtClean="0"/>
              <a:t>前述</a:t>
            </a:r>
            <a:r>
              <a:rPr lang="ja-JP" altLang="en-US" dirty="0"/>
              <a:t>の、知らない盤面に対し脆弱問題がここでも利いている可能性</a:t>
            </a:r>
          </a:p>
          <a:p>
            <a:pPr marL="1430338" lvl="3" indent="-365125">
              <a:lnSpc>
                <a:spcPct val="100000"/>
              </a:lnSpc>
              <a:buNone/>
            </a:pPr>
            <a:r>
              <a:rPr lang="ja-JP" altLang="en-US" dirty="0"/>
              <a:t>→</a:t>
            </a:r>
            <a:r>
              <a:rPr lang="en-US" altLang="ja-JP" dirty="0"/>
              <a:t> </a:t>
            </a:r>
            <a:r>
              <a:rPr lang="ja-JP" altLang="en-US" dirty="0"/>
              <a:t>囲碁と違って中</a:t>
            </a:r>
            <a:r>
              <a:rPr lang="en-US" altLang="ja-JP" dirty="0"/>
              <a:t>〜</a:t>
            </a:r>
            <a:r>
              <a:rPr lang="ja-JP" altLang="en-US" dirty="0"/>
              <a:t>終盤での最善手のバリエーションがほとんど存在せず、</a:t>
            </a:r>
            <a:r>
              <a:rPr lang="en-US" altLang="ja-JP" dirty="0"/>
              <a:t/>
            </a:r>
            <a:br>
              <a:rPr lang="en-US" altLang="ja-JP" dirty="0"/>
            </a:br>
            <a:r>
              <a:rPr lang="en-US" altLang="ja-JP" dirty="0"/>
              <a:t>AlphaGO</a:t>
            </a:r>
            <a:r>
              <a:rPr lang="ja-JP" altLang="en-US" dirty="0"/>
              <a:t>のように終局での報酬をそのゲームでのすべての</a:t>
            </a:r>
            <a:r>
              <a:rPr lang="en-US" altLang="ja-JP" dirty="0"/>
              <a:t>play</a:t>
            </a:r>
            <a:r>
              <a:rPr lang="ja-JP" altLang="en-US" dirty="0"/>
              <a:t>に戻す手法と相性が悪いのかもしれない</a:t>
            </a:r>
            <a:endParaRPr lang="en-US" altLang="ja-JP" dirty="0"/>
          </a:p>
          <a:p>
            <a:pPr marL="1035050" lvl="2" indent="-349250">
              <a:lnSpc>
                <a:spcPct val="100000"/>
              </a:lnSpc>
            </a:pPr>
            <a:r>
              <a:rPr lang="ja-JP" altLang="en-US" dirty="0"/>
              <a:t>終盤は出力がある一手となるケースが多く、この場合</a:t>
            </a:r>
            <a:r>
              <a:rPr lang="en-US" altLang="ja-JP" dirty="0"/>
              <a:t>invalid</a:t>
            </a:r>
            <a:r>
              <a:rPr lang="ja-JP" altLang="en-US" dirty="0"/>
              <a:t>な手</a:t>
            </a:r>
            <a:r>
              <a:rPr lang="ja-JP" altLang="en-US" dirty="0" smtClean="0"/>
              <a:t>と</a:t>
            </a:r>
            <a:r>
              <a:rPr lang="en-US" altLang="ja-JP" dirty="0" smtClean="0"/>
              <a:t/>
            </a:r>
            <a:br>
              <a:rPr lang="en-US" altLang="ja-JP" dirty="0" smtClean="0"/>
            </a:br>
            <a:r>
              <a:rPr lang="ja-JP" altLang="en-US" dirty="0" smtClean="0"/>
              <a:t>筋</a:t>
            </a:r>
            <a:r>
              <a:rPr lang="ja-JP" altLang="en-US" dirty="0"/>
              <a:t>の悪い手</a:t>
            </a:r>
            <a:r>
              <a:rPr lang="ja-JP" altLang="en-US" dirty="0" smtClean="0"/>
              <a:t>の区別</a:t>
            </a:r>
            <a:r>
              <a:rPr lang="ja-JP" altLang="en-US" dirty="0"/>
              <a:t>がついていない</a:t>
            </a:r>
          </a:p>
          <a:p>
            <a:pPr marL="1035050" lvl="2" indent="-349250">
              <a:lnSpc>
                <a:spcPct val="100000"/>
              </a:lnSpc>
            </a:pPr>
            <a:r>
              <a:rPr lang="ja-JP" altLang="en-US" dirty="0"/>
              <a:t>終盤は完全探索、</a:t>
            </a:r>
            <a:r>
              <a:rPr lang="en-US" altLang="ja-JP" dirty="0"/>
              <a:t>MCTS</a:t>
            </a:r>
            <a:r>
              <a:rPr lang="ja-JP" altLang="en-US" dirty="0"/>
              <a:t>に置き換えることにして、更新は前半のみ</a:t>
            </a:r>
            <a:r>
              <a:rPr lang="ja-JP" altLang="en-US" dirty="0" smtClean="0"/>
              <a:t>に</a:t>
            </a:r>
            <a:r>
              <a:rPr lang="en-US" altLang="ja-JP" dirty="0" smtClean="0"/>
              <a:t/>
            </a:r>
            <a:br>
              <a:rPr lang="en-US" altLang="ja-JP" dirty="0" smtClean="0"/>
            </a:br>
            <a:r>
              <a:rPr lang="ja-JP" altLang="en-US" dirty="0" smtClean="0"/>
              <a:t>行う</a:t>
            </a:r>
            <a:r>
              <a:rPr lang="ja-JP" altLang="en-US" dirty="0"/>
              <a:t>のがいいのかも</a:t>
            </a:r>
            <a:r>
              <a:rPr lang="ja-JP" altLang="en-US" dirty="0" smtClean="0"/>
              <a:t>しれない</a:t>
            </a:r>
            <a:endParaRPr lang="ja-JP" altLang="en-US" dirty="0"/>
          </a:p>
        </p:txBody>
      </p:sp>
    </p:spTree>
    <p:extLst>
      <p:ext uri="{BB962C8B-B14F-4D97-AF65-F5344CB8AC3E}">
        <p14:creationId xmlns:p14="http://schemas.microsoft.com/office/powerpoint/2010/main" val="17350792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高速なオセロシミュレータの実装</a:t>
            </a:r>
            <a:endParaRPr kumimoji="1" lang="ja-JP" altLang="en-US" dirty="0"/>
          </a:p>
        </p:txBody>
      </p:sp>
      <p:sp>
        <p:nvSpPr>
          <p:cNvPr id="3" name="コンテンツ プレースホルダー 2"/>
          <p:cNvSpPr>
            <a:spLocks noGrp="1"/>
          </p:cNvSpPr>
          <p:nvPr>
            <p:ph idx="1"/>
          </p:nvPr>
        </p:nvSpPr>
        <p:spPr/>
        <p:txBody>
          <a:bodyPr>
            <a:normAutofit/>
          </a:bodyPr>
          <a:lstStyle/>
          <a:p>
            <a:pPr lvl="2"/>
            <a:r>
              <a:rPr lang="en-US" altLang="ja-JP" dirty="0"/>
              <a:t>C</a:t>
            </a:r>
            <a:r>
              <a:rPr lang="ja-JP" altLang="en-US" dirty="0"/>
              <a:t>で実装</a:t>
            </a:r>
            <a:r>
              <a:rPr lang="en-US" altLang="ja-JP" dirty="0"/>
              <a:t> (python</a:t>
            </a:r>
            <a:r>
              <a:rPr lang="ja-JP" altLang="en-US" dirty="0"/>
              <a:t>からコールできるように</a:t>
            </a:r>
            <a:r>
              <a:rPr lang="en-US" altLang="ja-JP" dirty="0"/>
              <a:t>)</a:t>
            </a:r>
          </a:p>
          <a:p>
            <a:pPr lvl="2"/>
            <a:r>
              <a:rPr lang="en-US" altLang="ja-JP" dirty="0"/>
              <a:t>12</a:t>
            </a:r>
            <a:r>
              <a:rPr lang="ja-JP" altLang="en-US" dirty="0"/>
              <a:t>マス空きからの完全探索（約</a:t>
            </a:r>
            <a:r>
              <a:rPr lang="en-US" altLang="ja-JP" dirty="0"/>
              <a:t>20</a:t>
            </a:r>
            <a:r>
              <a:rPr lang="ja-JP" altLang="en-US" dirty="0"/>
              <a:t>万手）を</a:t>
            </a:r>
            <a:r>
              <a:rPr lang="en-US" altLang="ja-JP" dirty="0"/>
              <a:t>1</a:t>
            </a:r>
            <a:r>
              <a:rPr lang="ja-JP" altLang="en-US" dirty="0"/>
              <a:t>秒以内で実行</a:t>
            </a:r>
            <a:endParaRPr lang="en-US" altLang="ja-JP" dirty="0"/>
          </a:p>
          <a:p>
            <a:pPr lvl="3"/>
            <a:r>
              <a:rPr lang="ja-JP" altLang="en-US" dirty="0"/>
              <a:t>完全探索の結果</a:t>
            </a:r>
            <a:r>
              <a:rPr lang="en-US" altLang="ja-JP" dirty="0"/>
              <a:t>, </a:t>
            </a:r>
            <a:r>
              <a:rPr lang="ja-JP" altLang="en-US" dirty="0"/>
              <a:t>大体平均</a:t>
            </a:r>
            <a:r>
              <a:rPr lang="en-US" altLang="ja-JP" dirty="0"/>
              <a:t>3%</a:t>
            </a:r>
            <a:r>
              <a:rPr lang="ja-JP" altLang="en-US" dirty="0"/>
              <a:t>ほど引き分けの盤面があることがわかった</a:t>
            </a:r>
            <a:endParaRPr lang="en-US" altLang="ja-JP" dirty="0"/>
          </a:p>
          <a:p>
            <a:pPr lvl="2"/>
            <a:r>
              <a:rPr lang="ja-JP" altLang="en-US" dirty="0"/>
              <a:t>入力された盤面から終局までのプレイアウトを何度も施行するモンテカルロ</a:t>
            </a:r>
            <a:r>
              <a:rPr lang="ja-JP" altLang="en-US" dirty="0" smtClean="0"/>
              <a:t>探索</a:t>
            </a:r>
            <a:endParaRPr lang="en-US" altLang="ja-JP" dirty="0"/>
          </a:p>
          <a:p>
            <a:pPr lvl="2"/>
            <a:r>
              <a:rPr lang="ja-JP" altLang="en-US" dirty="0"/>
              <a:t>引き分け終局の確率が最も高いモンテカルロ</a:t>
            </a:r>
            <a:r>
              <a:rPr lang="en-US" altLang="ja-JP" dirty="0"/>
              <a:t>AI</a:t>
            </a:r>
            <a:r>
              <a:rPr lang="ja-JP" altLang="en-US" dirty="0"/>
              <a:t>対とても弱い</a:t>
            </a:r>
            <a:r>
              <a:rPr lang="en-US" altLang="ja-JP" dirty="0"/>
              <a:t>AI</a:t>
            </a:r>
            <a:r>
              <a:rPr lang="ja-JP" altLang="en-US" dirty="0"/>
              <a:t>だと、</a:t>
            </a:r>
            <a:r>
              <a:rPr lang="en-US" altLang="ja-JP" dirty="0"/>
              <a:t/>
            </a:r>
            <a:br>
              <a:rPr lang="en-US" altLang="ja-JP" dirty="0"/>
            </a:br>
            <a:r>
              <a:rPr lang="ja-JP" altLang="en-US" dirty="0"/>
              <a:t>３回に１回くらい引き分けできることを確認</a:t>
            </a:r>
            <a:r>
              <a:rPr lang="en-US" altLang="ja-JP" dirty="0"/>
              <a:t>(</a:t>
            </a:r>
            <a:r>
              <a:rPr lang="ja-JP" altLang="en-US" dirty="0"/>
              <a:t>石目差</a:t>
            </a:r>
            <a:r>
              <a:rPr lang="en-US" altLang="ja-JP" dirty="0"/>
              <a:t> 2</a:t>
            </a:r>
            <a:r>
              <a:rPr lang="ja-JP" altLang="en-US" dirty="0"/>
              <a:t>以内なら毎回</a:t>
            </a:r>
            <a:r>
              <a:rPr lang="en-US" altLang="ja-JP" dirty="0"/>
              <a:t>)</a:t>
            </a:r>
          </a:p>
          <a:p>
            <a:pPr lvl="1"/>
            <a:endParaRPr lang="en-US" altLang="ja-JP" dirty="0"/>
          </a:p>
          <a:p>
            <a:endParaRPr lang="en-US" altLang="ja-JP" dirty="0"/>
          </a:p>
          <a:p>
            <a:endParaRPr lang="ja-JP" altLang="en-US" dirty="0"/>
          </a:p>
          <a:p>
            <a:endParaRPr lang="en-US" altLang="ja-JP" dirty="0"/>
          </a:p>
        </p:txBody>
      </p:sp>
      <p:pic>
        <p:nvPicPr>
          <p:cNvPr id="4" name="Picture 3"/>
          <p:cNvPicPr>
            <a:picLocks noChangeAspect="1"/>
          </p:cNvPicPr>
          <p:nvPr/>
        </p:nvPicPr>
        <p:blipFill>
          <a:blip r:embed="rId2"/>
          <a:stretch>
            <a:fillRect/>
          </a:stretch>
        </p:blipFill>
        <p:spPr>
          <a:xfrm>
            <a:off x="8012472" y="3838119"/>
            <a:ext cx="3943554" cy="2311738"/>
          </a:xfrm>
          <a:prstGeom prst="rect">
            <a:avLst/>
          </a:prstGeom>
        </p:spPr>
      </p:pic>
    </p:spTree>
    <p:extLst>
      <p:ext uri="{BB962C8B-B14F-4D97-AF65-F5344CB8AC3E}">
        <p14:creationId xmlns:p14="http://schemas.microsoft.com/office/powerpoint/2010/main" val="18397190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作戦②</a:t>
            </a:r>
            <a:endParaRPr kumimoji="1" lang="ja-JP" altLang="en-US" dirty="0"/>
          </a:p>
        </p:txBody>
      </p:sp>
      <p:sp>
        <p:nvSpPr>
          <p:cNvPr id="3" name="Content Placeholder 2"/>
          <p:cNvSpPr>
            <a:spLocks noGrp="1"/>
          </p:cNvSpPr>
          <p:nvPr>
            <p:ph idx="1"/>
          </p:nvPr>
        </p:nvSpPr>
        <p:spPr/>
        <p:txBody>
          <a:bodyPr>
            <a:normAutofit lnSpcReduction="10000"/>
          </a:bodyPr>
          <a:lstStyle/>
          <a:p>
            <a:pPr lvl="1"/>
            <a:r>
              <a:rPr lang="en-US" altLang="ja-JP" dirty="0" smtClean="0"/>
              <a:t>Policy</a:t>
            </a:r>
            <a:r>
              <a:rPr lang="ja-JP" altLang="en-US" dirty="0" smtClean="0"/>
              <a:t>　</a:t>
            </a:r>
            <a:r>
              <a:rPr lang="en-US" altLang="ja-JP" dirty="0" smtClean="0"/>
              <a:t>Network</a:t>
            </a:r>
            <a:r>
              <a:rPr lang="ja-JP" altLang="en-US" dirty="0" smtClean="0"/>
              <a:t>も強化学習もやらずに</a:t>
            </a:r>
            <a:r>
              <a:rPr lang="en-US" altLang="ja-JP" dirty="0" smtClean="0"/>
              <a:t>Value Network</a:t>
            </a:r>
            <a:r>
              <a:rPr lang="ja-JP" altLang="en-US" dirty="0" smtClean="0"/>
              <a:t>を学習させてがんばる</a:t>
            </a:r>
            <a:endParaRPr lang="en-US" altLang="ja-JP" dirty="0"/>
          </a:p>
          <a:p>
            <a:pPr lvl="3"/>
            <a:r>
              <a:rPr lang="ja-JP" altLang="en-US" dirty="0" smtClean="0"/>
              <a:t>既存の様々なレベルの</a:t>
            </a:r>
            <a:r>
              <a:rPr lang="en-US" altLang="ja-JP" dirty="0" smtClean="0"/>
              <a:t>AI</a:t>
            </a:r>
            <a:r>
              <a:rPr lang="ja-JP" altLang="en-US" dirty="0" smtClean="0"/>
              <a:t>同士の対戦棋譜を利用して</a:t>
            </a:r>
            <a:r>
              <a:rPr lang="en-US" altLang="ja-JP" dirty="0" smtClean="0"/>
              <a:t>Value Network</a:t>
            </a:r>
            <a:r>
              <a:rPr lang="ja-JP" altLang="en-US" dirty="0" smtClean="0"/>
              <a:t>を学習させる</a:t>
            </a:r>
            <a:endParaRPr lang="en-US" altLang="ja-JP" dirty="0"/>
          </a:p>
          <a:p>
            <a:pPr lvl="3"/>
            <a:r>
              <a:rPr lang="ja-JP" altLang="en-US" dirty="0" smtClean="0"/>
              <a:t>過去数</a:t>
            </a:r>
            <a:r>
              <a:rPr lang="ja-JP" altLang="en-US" dirty="0"/>
              <a:t>手前まで入力に加えて実力を加味して最終盤面のスコアを予測する関数の</a:t>
            </a:r>
            <a:r>
              <a:rPr lang="ja-JP" altLang="en-US" dirty="0" smtClean="0"/>
              <a:t>学習</a:t>
            </a:r>
            <a:endParaRPr lang="en-US" altLang="ja-JP" dirty="0" smtClean="0"/>
          </a:p>
          <a:p>
            <a:pPr marL="990155" lvl="3" indent="0">
              <a:buNone/>
            </a:pPr>
            <a:r>
              <a:rPr lang="ja-JP" altLang="en-US" dirty="0" smtClean="0"/>
              <a:t>→スコアが</a:t>
            </a:r>
            <a:r>
              <a:rPr lang="en-US" altLang="ja-JP" dirty="0" smtClean="0"/>
              <a:t>0</a:t>
            </a:r>
            <a:r>
              <a:rPr lang="ja-JP" altLang="en-US" dirty="0" smtClean="0"/>
              <a:t>に近い手を選択するよう探索で</a:t>
            </a:r>
            <a:endParaRPr lang="en-US" altLang="ja-JP" dirty="0" smtClean="0"/>
          </a:p>
          <a:p>
            <a:pPr lvl="3"/>
            <a:r>
              <a:rPr lang="en-US" altLang="ja-JP" dirty="0" smtClean="0"/>
              <a:t>SL </a:t>
            </a:r>
            <a:r>
              <a:rPr lang="en-US" altLang="ja-JP" dirty="0"/>
              <a:t>policy </a:t>
            </a:r>
            <a:r>
              <a:rPr lang="ja-JP" altLang="en-US" dirty="0"/>
              <a:t>は使わないということになるが、</a:t>
            </a:r>
            <a:r>
              <a:rPr lang="en-US" altLang="ja-JP" dirty="0"/>
              <a:t>CNN</a:t>
            </a:r>
            <a:r>
              <a:rPr lang="ja-JP" altLang="en-US" dirty="0"/>
              <a:t>によるオセロの盤面の特徴抽出が可能であることを確認できたので大きい</a:t>
            </a:r>
          </a:p>
          <a:p>
            <a:pPr lvl="1"/>
            <a:r>
              <a:rPr lang="ja-JP" altLang="en-US" dirty="0" smtClean="0"/>
              <a:t>序</a:t>
            </a:r>
            <a:r>
              <a:rPr lang="en-US" altLang="ja-JP" dirty="0" smtClean="0"/>
              <a:t> </a:t>
            </a:r>
            <a:r>
              <a:rPr lang="en-US" altLang="ja-JP" dirty="0"/>
              <a:t>~ </a:t>
            </a:r>
            <a:r>
              <a:rPr lang="ja-JP" altLang="en-US" dirty="0"/>
              <a:t>中盤</a:t>
            </a:r>
            <a:r>
              <a:rPr lang="en-US" altLang="ja-JP" dirty="0"/>
              <a:t>: </a:t>
            </a:r>
            <a:r>
              <a:rPr lang="ja-JP" altLang="en-US" dirty="0"/>
              <a:t>探索</a:t>
            </a:r>
            <a:r>
              <a:rPr lang="en-US" altLang="ja-JP" dirty="0"/>
              <a:t> with Value Network</a:t>
            </a:r>
          </a:p>
          <a:p>
            <a:pPr lvl="1"/>
            <a:r>
              <a:rPr lang="ja-JP" altLang="en-US" dirty="0"/>
              <a:t>終盤</a:t>
            </a:r>
            <a:r>
              <a:rPr lang="en-US" altLang="ja-JP" dirty="0"/>
              <a:t>: </a:t>
            </a:r>
            <a:r>
              <a:rPr lang="ja-JP" altLang="en-US" dirty="0" smtClean="0"/>
              <a:t>全探索</a:t>
            </a:r>
            <a:endParaRPr lang="ja-JP" altLang="en-US" dirty="0"/>
          </a:p>
        </p:txBody>
      </p:sp>
    </p:spTree>
    <p:extLst>
      <p:ext uri="{BB962C8B-B14F-4D97-AF65-F5344CB8AC3E}">
        <p14:creationId xmlns:p14="http://schemas.microsoft.com/office/powerpoint/2010/main" val="12323346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背景</a:t>
            </a:r>
            <a:endParaRPr kumimoji="1" lang="ja-JP" altLang="en-US" dirty="0"/>
          </a:p>
        </p:txBody>
      </p:sp>
      <p:sp>
        <p:nvSpPr>
          <p:cNvPr id="3" name="Content Placeholder 2"/>
          <p:cNvSpPr>
            <a:spLocks noGrp="1"/>
          </p:cNvSpPr>
          <p:nvPr>
            <p:ph idx="1"/>
          </p:nvPr>
        </p:nvSpPr>
        <p:spPr/>
        <p:txBody>
          <a:bodyPr/>
          <a:lstStyle/>
          <a:p>
            <a:pPr lvl="1"/>
            <a:r>
              <a:rPr lang="ja-JP" altLang="en-US" dirty="0"/>
              <a:t>勝つことだけが正義なのか？？</a:t>
            </a:r>
            <a:endParaRPr lang="en-US" altLang="ja-JP" dirty="0"/>
          </a:p>
          <a:p>
            <a:pPr lvl="1"/>
            <a:r>
              <a:rPr lang="ja-JP" altLang="en-US" dirty="0"/>
              <a:t>人間を楽しませるゲーム</a:t>
            </a:r>
            <a:r>
              <a:rPr lang="en-US" altLang="ja-JP" dirty="0"/>
              <a:t>AI</a:t>
            </a:r>
            <a:r>
              <a:rPr lang="ja-JP" altLang="en-US" dirty="0"/>
              <a:t>があってもいいんじゃないか？？</a:t>
            </a:r>
            <a:endParaRPr lang="en-US" altLang="ja-JP" dirty="0"/>
          </a:p>
          <a:p>
            <a:pPr lvl="1"/>
            <a:endParaRPr lang="en-US" altLang="ja-JP" dirty="0"/>
          </a:p>
          <a:p>
            <a:pPr lvl="1"/>
            <a:endParaRPr lang="ja-JP" altLang="en-US" dirty="0"/>
          </a:p>
        </p:txBody>
      </p:sp>
      <p:sp>
        <p:nvSpPr>
          <p:cNvPr id="4" name="テキスト ボックス 3"/>
          <p:cNvSpPr txBox="1"/>
          <p:nvPr/>
        </p:nvSpPr>
        <p:spPr>
          <a:xfrm>
            <a:off x="2580968" y="3066733"/>
            <a:ext cx="7610167" cy="1938992"/>
          </a:xfrm>
          <a:prstGeom prst="rect">
            <a:avLst/>
          </a:prstGeom>
          <a:noFill/>
        </p:spPr>
        <p:txBody>
          <a:bodyPr wrap="square" rtlCol="0">
            <a:spAutoFit/>
          </a:bodyPr>
          <a:lstStyle/>
          <a:p>
            <a:r>
              <a:rPr lang="ja-JP" altLang="en-US" sz="4000" dirty="0" smtClean="0"/>
              <a:t>楽しい試合</a:t>
            </a:r>
            <a:r>
              <a:rPr lang="en-US" altLang="ja-JP" sz="4000" dirty="0" smtClean="0"/>
              <a:t>    </a:t>
            </a:r>
            <a:r>
              <a:rPr lang="ja-JP" altLang="en-US" sz="4000" dirty="0" smtClean="0"/>
              <a:t>＝</a:t>
            </a:r>
            <a:r>
              <a:rPr lang="en-US" altLang="ja-JP" sz="4000" dirty="0" smtClean="0"/>
              <a:t>    </a:t>
            </a:r>
            <a:r>
              <a:rPr lang="ja-JP" altLang="en-US" sz="4000" dirty="0" smtClean="0"/>
              <a:t>ギリギリ</a:t>
            </a:r>
            <a:r>
              <a:rPr lang="ja-JP" altLang="en-US" sz="4000" dirty="0"/>
              <a:t>の勝負</a:t>
            </a:r>
            <a:endParaRPr lang="en-US" altLang="ja-JP" sz="4000" dirty="0"/>
          </a:p>
          <a:p>
            <a:endParaRPr lang="en-US" altLang="ja-JP" sz="4000" dirty="0"/>
          </a:p>
          <a:p>
            <a:endParaRPr lang="en-US" altLang="ja-JP" sz="4000" dirty="0" smtClean="0"/>
          </a:p>
        </p:txBody>
      </p:sp>
    </p:spTree>
    <p:extLst>
      <p:ext uri="{BB962C8B-B14F-4D97-AF65-F5344CB8AC3E}">
        <p14:creationId xmlns:p14="http://schemas.microsoft.com/office/powerpoint/2010/main" val="3826977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提案</a:t>
            </a:r>
            <a:endParaRPr kumimoji="1" lang="ja-JP" altLang="en-US" dirty="0"/>
          </a:p>
        </p:txBody>
      </p:sp>
      <p:sp>
        <p:nvSpPr>
          <p:cNvPr id="3" name="Content Placeholder 2"/>
          <p:cNvSpPr>
            <a:spLocks noGrp="1"/>
          </p:cNvSpPr>
          <p:nvPr>
            <p:ph idx="1"/>
          </p:nvPr>
        </p:nvSpPr>
        <p:spPr/>
        <p:txBody>
          <a:bodyPr>
            <a:normAutofit/>
          </a:bodyPr>
          <a:lstStyle/>
          <a:p>
            <a:pPr marL="108000" indent="0">
              <a:buNone/>
            </a:pPr>
            <a:r>
              <a:rPr kumimoji="1" lang="ja-JP" altLang="en-US" sz="3200" dirty="0" smtClean="0"/>
              <a:t>	</a:t>
            </a:r>
          </a:p>
          <a:p>
            <a:pPr marL="108000" indent="0">
              <a:buNone/>
            </a:pPr>
            <a:r>
              <a:rPr lang="ja-JP" altLang="en-US" sz="3200" dirty="0"/>
              <a:t>	</a:t>
            </a:r>
            <a:endParaRPr kumimoji="1" lang="ja-JP" altLang="en-US" sz="3200" dirty="0" smtClean="0"/>
          </a:p>
        </p:txBody>
      </p:sp>
      <p:sp>
        <p:nvSpPr>
          <p:cNvPr id="5" name="TextBox 4"/>
          <p:cNvSpPr txBox="1"/>
          <p:nvPr/>
        </p:nvSpPr>
        <p:spPr>
          <a:xfrm>
            <a:off x="2569554" y="2057400"/>
            <a:ext cx="184731" cy="369332"/>
          </a:xfrm>
          <a:prstGeom prst="rect">
            <a:avLst/>
          </a:prstGeom>
          <a:noFill/>
        </p:spPr>
        <p:txBody>
          <a:bodyPr wrap="none" rtlCol="0">
            <a:spAutoFit/>
          </a:bodyPr>
          <a:lstStyle/>
          <a:p>
            <a:endParaRPr kumimoji="1" lang="ja-JP" altLang="en-US" dirty="0"/>
          </a:p>
        </p:txBody>
      </p:sp>
      <p:pic>
        <p:nvPicPr>
          <p:cNvPr id="6" name="Picture 5"/>
          <p:cNvPicPr>
            <a:picLocks noChangeAspect="1"/>
          </p:cNvPicPr>
          <p:nvPr/>
        </p:nvPicPr>
        <p:blipFill>
          <a:blip r:embed="rId2"/>
          <a:stretch>
            <a:fillRect/>
          </a:stretch>
        </p:blipFill>
        <p:spPr>
          <a:xfrm>
            <a:off x="7910871" y="3759774"/>
            <a:ext cx="3630189" cy="2497763"/>
          </a:xfrm>
          <a:prstGeom prst="rect">
            <a:avLst/>
          </a:prstGeom>
        </p:spPr>
      </p:pic>
      <p:sp>
        <p:nvSpPr>
          <p:cNvPr id="8" name="Alternate Process 7"/>
          <p:cNvSpPr/>
          <p:nvPr/>
        </p:nvSpPr>
        <p:spPr>
          <a:xfrm>
            <a:off x="863302" y="1383958"/>
            <a:ext cx="10183240" cy="1987373"/>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smtClean="0"/>
              <a:t>相手のレベルに</a:t>
            </a:r>
            <a:r>
              <a:rPr kumimoji="1" lang="ja-JP" altLang="en-US" sz="3200" smtClean="0"/>
              <a:t>合わせ、</a:t>
            </a:r>
          </a:p>
          <a:p>
            <a:pPr algn="ctr"/>
            <a:r>
              <a:rPr kumimoji="1" lang="ja-JP" altLang="en-US" sz="3200" dirty="0" smtClean="0"/>
              <a:t/>
            </a:r>
            <a:br>
              <a:rPr kumimoji="1" lang="ja-JP" altLang="en-US" sz="3200" dirty="0" smtClean="0"/>
            </a:br>
            <a:r>
              <a:rPr kumimoji="1" lang="ja-JP" altLang="en-US" sz="3200" dirty="0" smtClean="0"/>
              <a:t>引き分け</a:t>
            </a:r>
            <a:r>
              <a:rPr kumimoji="1" lang="ja-JP" altLang="en-US" sz="3200" dirty="0"/>
              <a:t>を目指すゲーム</a:t>
            </a:r>
            <a:r>
              <a:rPr kumimoji="1" lang="en-US" altLang="ja-JP" sz="3200" dirty="0"/>
              <a:t>AI</a:t>
            </a:r>
            <a:r>
              <a:rPr kumimoji="1" lang="ja-JP" altLang="en-US" sz="3200" dirty="0"/>
              <a:t>の学習は可能なのか</a:t>
            </a:r>
            <a:r>
              <a:rPr kumimoji="1" lang="ja-JP" altLang="en-US" sz="3200" dirty="0" smtClean="0"/>
              <a:t>？</a:t>
            </a:r>
            <a:endParaRPr kumimoji="1" lang="ja-JP" altLang="en-US" sz="3200" dirty="0"/>
          </a:p>
        </p:txBody>
      </p:sp>
    </p:spTree>
    <p:extLst>
      <p:ext uri="{BB962C8B-B14F-4D97-AF65-F5344CB8AC3E}">
        <p14:creationId xmlns:p14="http://schemas.microsoft.com/office/powerpoint/2010/main" val="3536733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kumimoji="1" lang="ja-JP" altLang="en-US" dirty="0" smtClean="0"/>
              <a:t/>
            </a:r>
            <a:br>
              <a:rPr kumimoji="1" lang="ja-JP" altLang="en-US" dirty="0" smtClean="0"/>
            </a:br>
            <a:r>
              <a:rPr kumimoji="1" lang="ja-JP" altLang="en-US" dirty="0" smtClean="0"/>
              <a:t>引き分けを目指すなんて不可能では？？</a:t>
            </a:r>
            <a:endParaRPr kumimoji="1" lang="ja-JP" altLang="en-US" dirty="0"/>
          </a:p>
        </p:txBody>
      </p:sp>
      <p:pic>
        <p:nvPicPr>
          <p:cNvPr id="5" name="図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4927" y="1120877"/>
            <a:ext cx="3819832" cy="3583858"/>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6156" y="1345381"/>
            <a:ext cx="5033625" cy="4873240"/>
          </a:xfrm>
          <a:prstGeom prst="rect">
            <a:avLst/>
          </a:prstGeom>
        </p:spPr>
      </p:pic>
    </p:spTree>
    <p:extLst>
      <p:ext uri="{BB962C8B-B14F-4D97-AF65-F5344CB8AC3E}">
        <p14:creationId xmlns:p14="http://schemas.microsoft.com/office/powerpoint/2010/main" val="6534480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オセロ</a:t>
            </a:r>
            <a:endParaRPr kumimoji="1" lang="ja-JP" altLang="en-US" dirty="0"/>
          </a:p>
        </p:txBody>
      </p:sp>
      <p:sp>
        <p:nvSpPr>
          <p:cNvPr id="3" name="Content Placeholder 2"/>
          <p:cNvSpPr>
            <a:spLocks noGrp="1"/>
          </p:cNvSpPr>
          <p:nvPr>
            <p:ph idx="1"/>
          </p:nvPr>
        </p:nvSpPr>
        <p:spPr/>
        <p:txBody>
          <a:bodyPr>
            <a:normAutofit fontScale="92500" lnSpcReduction="20000"/>
          </a:bodyPr>
          <a:lstStyle/>
          <a:p>
            <a:r>
              <a:rPr lang="ja-JP" altLang="en-US" sz="2400" dirty="0" smtClean="0"/>
              <a:t>誰</a:t>
            </a:r>
            <a:r>
              <a:rPr lang="ja-JP" altLang="en-US" sz="2400" dirty="0"/>
              <a:t>でもルールは知って</a:t>
            </a:r>
            <a:r>
              <a:rPr lang="ja-JP" altLang="en-US" sz="2400" dirty="0" smtClean="0"/>
              <a:t>いる</a:t>
            </a:r>
            <a:endParaRPr kumimoji="1" lang="ja-JP" altLang="en-US" sz="2400" dirty="0" smtClean="0"/>
          </a:p>
          <a:p>
            <a:r>
              <a:rPr kumimoji="1" lang="ja-JP" altLang="en-US" sz="2400" dirty="0" smtClean="0"/>
              <a:t>囲碁や将棋と比べ探索空間がとても狭い</a:t>
            </a:r>
            <a:endParaRPr kumimoji="1" lang="en-US" altLang="ja-JP" sz="2400" dirty="0" smtClean="0"/>
          </a:p>
          <a:p>
            <a:pPr lvl="1"/>
            <a:r>
              <a:rPr lang="en-US" altLang="ja-JP" sz="2200" dirty="0"/>
              <a:t>1997</a:t>
            </a:r>
            <a:r>
              <a:rPr lang="ja-JP" altLang="en-US" sz="2200" dirty="0"/>
              <a:t>年 </a:t>
            </a:r>
            <a:r>
              <a:rPr lang="en-US" altLang="ja-JP" sz="2200" dirty="0" err="1"/>
              <a:t>Logistello</a:t>
            </a:r>
            <a:r>
              <a:rPr lang="ja-JP" altLang="en-US" sz="2200" dirty="0"/>
              <a:t>が世界チャンピオン村上健に勝利</a:t>
            </a:r>
            <a:endParaRPr kumimoji="1" lang="en-US" altLang="ja-JP" sz="2200" dirty="0" smtClean="0"/>
          </a:p>
          <a:p>
            <a:r>
              <a:rPr kumimoji="1" lang="ja-JP" altLang="en-US" sz="2400" dirty="0" smtClean="0"/>
              <a:t>終盤では完全な読み切りが可能</a:t>
            </a:r>
          </a:p>
          <a:p>
            <a:pPr lvl="1"/>
            <a:r>
              <a:rPr lang="ja-JP" altLang="en-US" sz="2200" dirty="0" smtClean="0"/>
              <a:t>通常ルールでは</a:t>
            </a:r>
            <a:r>
              <a:rPr lang="en-US" altLang="ja-JP" sz="2200" dirty="0" smtClean="0"/>
              <a:t>8×8</a:t>
            </a:r>
            <a:r>
              <a:rPr lang="ja-JP" altLang="en-US" sz="2200" dirty="0" smtClean="0"/>
              <a:t>だが、</a:t>
            </a:r>
            <a:r>
              <a:rPr lang="en-US" altLang="ja-JP" sz="2200" dirty="0" smtClean="0"/>
              <a:t>6×6</a:t>
            </a:r>
            <a:r>
              <a:rPr lang="ja-JP" altLang="en-US" sz="2200" dirty="0" smtClean="0"/>
              <a:t>の特別ルールの場合全探索がすでに</a:t>
            </a:r>
            <a:br>
              <a:rPr lang="ja-JP" altLang="en-US" sz="2200" dirty="0" smtClean="0"/>
            </a:br>
            <a:r>
              <a:rPr lang="ja-JP" altLang="en-US" sz="2200" dirty="0" smtClean="0"/>
              <a:t>行われており、後手必勝であることが知られている</a:t>
            </a:r>
            <a:endParaRPr lang="en-US" altLang="ja-JP" sz="2200" dirty="0" smtClean="0"/>
          </a:p>
          <a:p>
            <a:pPr lvl="1"/>
            <a:r>
              <a:rPr lang="ja-JP" altLang="en-US" sz="2200" dirty="0" smtClean="0"/>
              <a:t>計算量の問題で</a:t>
            </a:r>
            <a:r>
              <a:rPr lang="en-US" altLang="ja-JP" sz="2200" dirty="0" smtClean="0"/>
              <a:t>8×8</a:t>
            </a:r>
            <a:r>
              <a:rPr lang="ja-JP" altLang="en-US" sz="2200" dirty="0" smtClean="0"/>
              <a:t>は困難</a:t>
            </a:r>
            <a:endParaRPr lang="en-US" altLang="ja-JP" sz="2200" dirty="0" smtClean="0"/>
          </a:p>
          <a:p>
            <a:pPr lvl="1"/>
            <a:endParaRPr lang="en-US" altLang="ja-JP" sz="2200" dirty="0"/>
          </a:p>
          <a:p>
            <a:r>
              <a:rPr lang="ja-JP" altLang="en-US" sz="2400" dirty="0" smtClean="0"/>
              <a:t>引き分けになる確率は</a:t>
            </a:r>
            <a:r>
              <a:rPr lang="en-US" altLang="ja-JP" sz="2400" dirty="0" smtClean="0"/>
              <a:t>3% </a:t>
            </a:r>
            <a:r>
              <a:rPr lang="en-US" altLang="ja-JP" sz="1600" dirty="0" smtClean="0"/>
              <a:t>(</a:t>
            </a:r>
            <a:r>
              <a:rPr lang="ja-JP" altLang="en-US" sz="1600" dirty="0" smtClean="0"/>
              <a:t>らしい、何をもって</a:t>
            </a:r>
            <a:r>
              <a:rPr lang="en-US" altLang="ja-JP" sz="1600" dirty="0" smtClean="0"/>
              <a:t>3%</a:t>
            </a:r>
            <a:r>
              <a:rPr lang="ja-JP" altLang="en-US" sz="1600" dirty="0" smtClean="0"/>
              <a:t>なのかは不明</a:t>
            </a:r>
            <a:r>
              <a:rPr lang="en-US" altLang="ja-JP" sz="1600" dirty="0" smtClean="0"/>
              <a:t>)</a:t>
            </a:r>
            <a:endParaRPr kumimoji="1" lang="ja-JP" altLang="en-US" sz="2400" dirty="0" smtClean="0"/>
          </a:p>
          <a:p>
            <a:endParaRPr kumimoji="1" lang="ja-JP" altLang="en-US" sz="2400" dirty="0"/>
          </a:p>
        </p:txBody>
      </p:sp>
      <p:pic>
        <p:nvPicPr>
          <p:cNvPr id="4" name="Picture 3"/>
          <p:cNvPicPr>
            <a:picLocks noChangeAspect="1"/>
          </p:cNvPicPr>
          <p:nvPr/>
        </p:nvPicPr>
        <p:blipFill>
          <a:blip r:embed="rId2"/>
          <a:stretch>
            <a:fillRect/>
          </a:stretch>
        </p:blipFill>
        <p:spPr>
          <a:xfrm>
            <a:off x="8010712" y="4041041"/>
            <a:ext cx="3835400" cy="1612900"/>
          </a:xfrm>
          <a:prstGeom prst="rect">
            <a:avLst/>
          </a:prstGeom>
        </p:spPr>
      </p:pic>
    </p:spTree>
    <p:extLst>
      <p:ext uri="{BB962C8B-B14F-4D97-AF65-F5344CB8AC3E}">
        <p14:creationId xmlns:p14="http://schemas.microsoft.com/office/powerpoint/2010/main" val="21054526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目的</a:t>
            </a:r>
            <a:endParaRPr kumimoji="1" lang="ja-JP" altLang="en-US" dirty="0"/>
          </a:p>
        </p:txBody>
      </p:sp>
      <p:sp>
        <p:nvSpPr>
          <p:cNvPr id="4" name="コンテンツ プレースホルダー 3"/>
          <p:cNvSpPr>
            <a:spLocks noGrp="1"/>
          </p:cNvSpPr>
          <p:nvPr>
            <p:ph idx="1"/>
          </p:nvPr>
        </p:nvSpPr>
        <p:spPr/>
        <p:txBody>
          <a:bodyPr>
            <a:normAutofit/>
          </a:bodyPr>
          <a:lstStyle/>
          <a:p>
            <a:pPr lvl="1"/>
            <a:endParaRPr lang="en-US" altLang="ja-JP" dirty="0" smtClean="0"/>
          </a:p>
          <a:p>
            <a:pPr lvl="1"/>
            <a:r>
              <a:rPr lang="ja-JP" altLang="en-US" dirty="0" smtClean="0"/>
              <a:t>一貫</a:t>
            </a:r>
            <a:r>
              <a:rPr lang="ja-JP" altLang="en-US" dirty="0"/>
              <a:t>した方策を取る相手に対し引き分けを目指すオセロ</a:t>
            </a:r>
            <a:r>
              <a:rPr lang="en-US" altLang="ja-JP" dirty="0"/>
              <a:t>AI</a:t>
            </a:r>
            <a:r>
              <a:rPr lang="ja-JP" altLang="en-US" dirty="0"/>
              <a:t>の</a:t>
            </a:r>
            <a:r>
              <a:rPr lang="ja-JP" altLang="en-US" dirty="0" smtClean="0"/>
              <a:t>作成</a:t>
            </a:r>
            <a:endParaRPr lang="en-US" altLang="ja-JP" dirty="0" smtClean="0"/>
          </a:p>
          <a:p>
            <a:pPr lvl="1"/>
            <a:r>
              <a:rPr lang="en-US" altLang="ja-JP" dirty="0" smtClean="0"/>
              <a:t> </a:t>
            </a:r>
            <a:r>
              <a:rPr lang="ja-JP" altLang="en-US" dirty="0"/>
              <a:t>（想定相手は人間</a:t>
            </a:r>
            <a:r>
              <a:rPr lang="ja-JP" altLang="en-US" dirty="0" smtClean="0"/>
              <a:t>）</a:t>
            </a:r>
            <a:endParaRPr lang="en-US" altLang="ja-JP" dirty="0" smtClean="0"/>
          </a:p>
          <a:p>
            <a:pPr lvl="1"/>
            <a:endParaRPr lang="en-US" altLang="ja-JP" dirty="0"/>
          </a:p>
          <a:p>
            <a:pPr marL="306900" lvl="1" indent="-198900">
              <a:spcBef>
                <a:spcPts val="1200"/>
              </a:spcBef>
              <a:spcAft>
                <a:spcPts val="200"/>
              </a:spcAft>
              <a:buSzPct val="100000"/>
              <a:buFont typeface="Arial" charset="0"/>
              <a:buChar char="•"/>
            </a:pPr>
            <a:r>
              <a:rPr lang="ja-JP" altLang="en-US" dirty="0"/>
              <a:t>従来の</a:t>
            </a:r>
            <a:r>
              <a:rPr lang="ja-JP" altLang="en-US" dirty="0" smtClean="0"/>
              <a:t>アルゴリズムでは困難</a:t>
            </a:r>
            <a:endParaRPr lang="en-US" altLang="ja-JP" dirty="0"/>
          </a:p>
          <a:p>
            <a:pPr marL="764100" lvl="2" indent="-198900">
              <a:spcBef>
                <a:spcPts val="1200"/>
              </a:spcBef>
              <a:spcAft>
                <a:spcPts val="200"/>
              </a:spcAft>
              <a:buSzPct val="100000"/>
            </a:pPr>
            <a:r>
              <a:rPr lang="en-US" altLang="ja-JP" dirty="0"/>
              <a:t>αβ</a:t>
            </a:r>
            <a:r>
              <a:rPr lang="ja-JP" altLang="en-US" dirty="0"/>
              <a:t>枝刈り</a:t>
            </a:r>
            <a:endParaRPr lang="en-US" altLang="ja-JP" dirty="0"/>
          </a:p>
          <a:p>
            <a:pPr marL="764100" lvl="2" indent="-198900">
              <a:spcBef>
                <a:spcPts val="1200"/>
              </a:spcBef>
              <a:spcAft>
                <a:spcPts val="200"/>
              </a:spcAft>
              <a:buSzPct val="100000"/>
            </a:pPr>
            <a:r>
              <a:rPr lang="ja-JP" altLang="en-US" dirty="0"/>
              <a:t>ミニマックス探索法</a:t>
            </a:r>
            <a:endParaRPr lang="en-US" altLang="ja-JP" dirty="0"/>
          </a:p>
          <a:p>
            <a:pPr lvl="1"/>
            <a:endParaRPr lang="en-US" altLang="ja-JP" dirty="0"/>
          </a:p>
        </p:txBody>
      </p:sp>
      <p:sp>
        <p:nvSpPr>
          <p:cNvPr id="7" name="テキスト ボックス 3"/>
          <p:cNvSpPr txBox="1"/>
          <p:nvPr/>
        </p:nvSpPr>
        <p:spPr>
          <a:xfrm>
            <a:off x="4387983" y="4629231"/>
            <a:ext cx="4222750" cy="461665"/>
          </a:xfrm>
          <a:prstGeom prst="rect">
            <a:avLst/>
          </a:prstGeom>
          <a:noFill/>
        </p:spPr>
        <p:txBody>
          <a:bodyPr wrap="square" rtlCol="0">
            <a:spAutoFit/>
          </a:bodyPr>
          <a:lstStyle/>
          <a:p>
            <a:pPr marL="0" lvl="1"/>
            <a:r>
              <a:rPr lang="ja-JP" altLang="en-US" sz="2400" dirty="0" smtClean="0"/>
              <a:t>相手が最善手を選ぶと仮定</a:t>
            </a:r>
            <a:endParaRPr lang="en-US" altLang="ja-JP" sz="2400" dirty="0" smtClean="0"/>
          </a:p>
        </p:txBody>
      </p:sp>
      <p:sp>
        <p:nvSpPr>
          <p:cNvPr id="8" name="右中かっこ 15"/>
          <p:cNvSpPr/>
          <p:nvPr/>
        </p:nvSpPr>
        <p:spPr>
          <a:xfrm>
            <a:off x="3901839" y="4398175"/>
            <a:ext cx="355334" cy="941680"/>
          </a:xfrm>
          <a:prstGeom prst="rightBrace">
            <a:avLst>
              <a:gd name="adj1" fmla="val 24087"/>
              <a:gd name="adj2" fmla="val 5256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0353149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ja-JP" altLang="en-US" dirty="0" smtClean="0"/>
              <a:t>方針</a:t>
            </a:r>
            <a:endParaRPr kumimoji="1" lang="ja-JP" altLang="en-US" dirty="0"/>
          </a:p>
        </p:txBody>
      </p:sp>
      <p:sp>
        <p:nvSpPr>
          <p:cNvPr id="4" name="コンテンツ プレースホルダー 3"/>
          <p:cNvSpPr>
            <a:spLocks noGrp="1"/>
          </p:cNvSpPr>
          <p:nvPr>
            <p:ph idx="1"/>
          </p:nvPr>
        </p:nvSpPr>
        <p:spPr/>
        <p:txBody>
          <a:bodyPr>
            <a:normAutofit/>
          </a:bodyPr>
          <a:lstStyle/>
          <a:p>
            <a:pPr marL="601663" lvl="1" indent="-457200">
              <a:buFont typeface="+mj-lt"/>
              <a:buAutoNum type="arabicPeriod"/>
            </a:pPr>
            <a:r>
              <a:rPr lang="ja-JP" altLang="en-US" sz="2400" dirty="0"/>
              <a:t>終盤まで最強オセロ</a:t>
            </a:r>
            <a:r>
              <a:rPr lang="en-US" altLang="ja-JP" sz="2400" dirty="0"/>
              <a:t>AI</a:t>
            </a:r>
            <a:r>
              <a:rPr lang="ja-JP" altLang="en-US" sz="2400" dirty="0"/>
              <a:t>で対戦、余裕の盤面を作成し終盤の全探索で調整</a:t>
            </a:r>
            <a:endParaRPr lang="en-US" altLang="ja-JP" sz="2400" dirty="0"/>
          </a:p>
          <a:p>
            <a:pPr lvl="3"/>
            <a:r>
              <a:rPr lang="ja-JP" altLang="en-US" dirty="0"/>
              <a:t>最強オセロ</a:t>
            </a:r>
            <a:r>
              <a:rPr lang="en-US" altLang="ja-JP" dirty="0"/>
              <a:t>AI</a:t>
            </a:r>
            <a:r>
              <a:rPr lang="ja-JP" altLang="en-US" dirty="0"/>
              <a:t>が必要</a:t>
            </a:r>
            <a:r>
              <a:rPr lang="en-US" altLang="ja-JP" dirty="0"/>
              <a:t> -&gt; </a:t>
            </a:r>
            <a:r>
              <a:rPr lang="en-US" altLang="ja-JP" dirty="0" err="1"/>
              <a:t>AlphaGO</a:t>
            </a:r>
            <a:r>
              <a:rPr lang="ja-JP" altLang="en-US" dirty="0"/>
              <a:t>を参考</a:t>
            </a:r>
            <a:endParaRPr lang="en-US" altLang="ja-JP" dirty="0"/>
          </a:p>
          <a:p>
            <a:pPr marL="996950" lvl="2" indent="-457200"/>
            <a:endParaRPr lang="en-US" altLang="ja-JP" sz="2000" dirty="0" smtClean="0"/>
          </a:p>
          <a:p>
            <a:pPr marL="601663" lvl="1" indent="-457200">
              <a:buFont typeface="+mj-lt"/>
              <a:buAutoNum type="arabicPeriod"/>
            </a:pPr>
            <a:r>
              <a:rPr lang="ja-JP" altLang="en-US" sz="2400" dirty="0"/>
              <a:t>引き分け（いい勝負）をすることで受け取る報酬をもとに強化学習</a:t>
            </a:r>
            <a:endParaRPr lang="en-US" altLang="ja-JP" sz="2400" dirty="0"/>
          </a:p>
          <a:p>
            <a:pPr marL="996950" lvl="2" indent="-457200"/>
            <a:r>
              <a:rPr lang="ja-JP" altLang="en-US" dirty="0"/>
              <a:t>過去の対戦棋譜を学習させ、ある程度の強さの</a:t>
            </a:r>
            <a:r>
              <a:rPr lang="en-US" altLang="ja-JP" dirty="0"/>
              <a:t>policy network</a:t>
            </a:r>
            <a:r>
              <a:rPr lang="ja-JP" altLang="en-US" dirty="0"/>
              <a:t>を作成</a:t>
            </a:r>
          </a:p>
          <a:p>
            <a:pPr marL="996950" lvl="2" indent="-457200"/>
            <a:r>
              <a:rPr lang="ja-JP" altLang="en-US" dirty="0"/>
              <a:t>他の</a:t>
            </a:r>
            <a:r>
              <a:rPr lang="en-US" altLang="ja-JP" dirty="0"/>
              <a:t>AI</a:t>
            </a:r>
            <a:r>
              <a:rPr lang="ja-JP" altLang="en-US" dirty="0"/>
              <a:t>との対戦を通じて強化学習によって引き分け率を向上</a:t>
            </a:r>
            <a:endParaRPr lang="en-US" altLang="ja-JP" dirty="0"/>
          </a:p>
          <a:p>
            <a:pPr lvl="3"/>
            <a:endParaRPr lang="en-US" altLang="ja-JP" dirty="0" smtClean="0"/>
          </a:p>
          <a:p>
            <a:pPr lvl="3"/>
            <a:endParaRPr lang="en-US" altLang="ja-JP" dirty="0"/>
          </a:p>
          <a:p>
            <a:pPr marL="658813" lvl="1" indent="-514350">
              <a:buFont typeface="+mj-lt"/>
              <a:buAutoNum type="arabicPeriod"/>
            </a:pPr>
            <a:endParaRPr lang="en-US" altLang="ja-JP" dirty="0"/>
          </a:p>
          <a:p>
            <a:pPr marL="601663" lvl="1" indent="-457200">
              <a:buFont typeface="Arial" charset="0"/>
              <a:buChar char="•"/>
            </a:pPr>
            <a:endParaRPr lang="en-US" altLang="ja-JP" dirty="0" smtClean="0"/>
          </a:p>
        </p:txBody>
      </p:sp>
      <p:sp>
        <p:nvSpPr>
          <p:cNvPr id="5" name="コンテンツ プレースホルダー 3"/>
          <p:cNvSpPr txBox="1">
            <a:spLocks/>
          </p:cNvSpPr>
          <p:nvPr/>
        </p:nvSpPr>
        <p:spPr>
          <a:xfrm>
            <a:off x="2236539" y="3094384"/>
            <a:ext cx="11483094" cy="4954694"/>
          </a:xfrm>
          <a:prstGeom prst="rect">
            <a:avLst/>
          </a:prstGeom>
        </p:spPr>
        <p:txBody>
          <a:bodyPr vert="horz" lIns="0" tIns="45720" rIns="0" bIns="45720" rtlCol="0">
            <a:normAutofit/>
          </a:bodyPr>
          <a:lstStyle>
            <a:lvl1pPr marL="108000" indent="0" algn="l" defTabSz="914400" rtl="0" eaLnBrk="1" latinLnBrk="0" hangingPunct="1">
              <a:lnSpc>
                <a:spcPct val="120000"/>
              </a:lnSpc>
              <a:spcBef>
                <a:spcPts val="3600"/>
              </a:spcBef>
              <a:spcAft>
                <a:spcPts val="0"/>
              </a:spcAft>
              <a:buClr>
                <a:schemeClr val="accent1"/>
              </a:buClr>
              <a:buSzPct val="100000"/>
              <a:buFont typeface="Arial" charset="0"/>
              <a:buNone/>
              <a:defRPr kumimoji="1" lang="en-US" sz="3600" b="1" kern="1200" dirty="0">
                <a:solidFill>
                  <a:schemeClr val="tx1">
                    <a:lumMod val="75000"/>
                    <a:lumOff val="25000"/>
                  </a:schemeClr>
                </a:solidFill>
                <a:latin typeface="+mn-lt"/>
                <a:ea typeface="+mn-ea"/>
                <a:cs typeface="+mn-cs"/>
              </a:defRPr>
            </a:lvl1pPr>
            <a:lvl2pPr marL="144463" indent="0" algn="l" defTabSz="914400" rtl="0" eaLnBrk="1" latinLnBrk="0" hangingPunct="1">
              <a:lnSpc>
                <a:spcPct val="120000"/>
              </a:lnSpc>
              <a:spcBef>
                <a:spcPts val="600"/>
              </a:spcBef>
              <a:spcAft>
                <a:spcPts val="600"/>
              </a:spcAft>
              <a:buClr>
                <a:schemeClr val="accent2">
                  <a:lumMod val="75000"/>
                </a:schemeClr>
              </a:buClr>
              <a:buFont typeface="Arial" charset="0"/>
              <a:buNone/>
              <a:tabLst/>
              <a:defRPr kumimoji="1" sz="2800" kern="1200">
                <a:solidFill>
                  <a:schemeClr val="tx1">
                    <a:lumMod val="75000"/>
                    <a:lumOff val="25000"/>
                  </a:schemeClr>
                </a:solidFill>
                <a:latin typeface="+mn-lt"/>
                <a:ea typeface="+mn-ea"/>
                <a:cs typeface="+mn-cs"/>
              </a:defRPr>
            </a:lvl2pPr>
            <a:lvl3pPr marL="539750" indent="-350838" algn="l" defTabSz="914400" rtl="0" eaLnBrk="1" latinLnBrk="0" hangingPunct="1">
              <a:lnSpc>
                <a:spcPct val="120000"/>
              </a:lnSpc>
              <a:spcBef>
                <a:spcPts val="600"/>
              </a:spcBef>
              <a:spcAft>
                <a:spcPts val="600"/>
              </a:spcAft>
              <a:buClr>
                <a:schemeClr val="accent2">
                  <a:lumMod val="75000"/>
                </a:schemeClr>
              </a:buClr>
              <a:buFont typeface="Arial" charset="0"/>
              <a:buChar char="•"/>
              <a:tabLst/>
              <a:defRPr kumimoji="1" sz="2400" kern="1200">
                <a:solidFill>
                  <a:schemeClr val="tx1">
                    <a:lumMod val="75000"/>
                    <a:lumOff val="25000"/>
                  </a:schemeClr>
                </a:solidFill>
                <a:latin typeface="+mn-lt"/>
                <a:ea typeface="+mn-ea"/>
                <a:cs typeface="+mn-cs"/>
              </a:defRPr>
            </a:lvl3pPr>
            <a:lvl4pPr marL="933450" indent="-350838" algn="l" defTabSz="914400" rtl="0" eaLnBrk="1" latinLnBrk="0" hangingPunct="1">
              <a:lnSpc>
                <a:spcPct val="120000"/>
              </a:lnSpc>
              <a:spcBef>
                <a:spcPts val="600"/>
              </a:spcBef>
              <a:spcAft>
                <a:spcPts val="600"/>
              </a:spcAft>
              <a:buClr>
                <a:schemeClr val="accent2">
                  <a:lumMod val="75000"/>
                </a:schemeClr>
              </a:buClr>
              <a:buFont typeface="Arial" charset="0"/>
              <a:buChar char="•"/>
              <a:tabLst/>
              <a:defRPr kumimoji="1" sz="2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996950" lvl="2" indent="-457200"/>
            <a:endParaRPr lang="en-US" altLang="ja-JP" sz="2000" dirty="0" smtClean="0"/>
          </a:p>
          <a:p>
            <a:pPr lvl="3"/>
            <a:endParaRPr lang="en-US" altLang="ja-JP" dirty="0" smtClean="0"/>
          </a:p>
          <a:p>
            <a:pPr lvl="3"/>
            <a:endParaRPr lang="en-US" altLang="ja-JP" dirty="0" smtClean="0"/>
          </a:p>
          <a:p>
            <a:pPr marL="658813" lvl="1" indent="-514350">
              <a:buFont typeface="+mj-lt"/>
              <a:buAutoNum type="arabicPeriod"/>
            </a:pPr>
            <a:endParaRPr lang="en-US" altLang="ja-JP" dirty="0" smtClean="0"/>
          </a:p>
          <a:p>
            <a:pPr marL="601663" lvl="1" indent="-457200">
              <a:buFont typeface="Arial" charset="0"/>
              <a:buChar char="•"/>
            </a:pPr>
            <a:endParaRPr lang="en-US" altLang="ja-JP" dirty="0" smtClean="0"/>
          </a:p>
        </p:txBody>
      </p:sp>
    </p:spTree>
    <p:extLst>
      <p:ext uri="{BB962C8B-B14F-4D97-AF65-F5344CB8AC3E}">
        <p14:creationId xmlns:p14="http://schemas.microsoft.com/office/powerpoint/2010/main" val="4247062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（１）</a:t>
            </a:r>
            <a:r>
              <a:rPr lang="ja-JP" altLang="en-US" dirty="0"/>
              <a:t>最強のオセロ</a:t>
            </a:r>
            <a:r>
              <a:rPr lang="en-US" altLang="ja-JP" dirty="0"/>
              <a:t>AI</a:t>
            </a:r>
            <a:r>
              <a:rPr lang="ja-JP" altLang="en-US" dirty="0"/>
              <a:t>の</a:t>
            </a:r>
            <a:r>
              <a:rPr lang="ja-JP" altLang="en-US" dirty="0" smtClean="0"/>
              <a:t>学習</a:t>
            </a:r>
            <a:r>
              <a:rPr lang="en-US" altLang="ja-JP" dirty="0" smtClean="0"/>
              <a:t> </a:t>
            </a:r>
            <a:r>
              <a:rPr lang="ja-JP" altLang="en-US" dirty="0" smtClean="0"/>
              <a:t>（</a:t>
            </a:r>
            <a:r>
              <a:rPr lang="en-US" altLang="ja-JP" dirty="0" err="1" smtClean="0"/>
              <a:t>AlphaGO</a:t>
            </a:r>
            <a:r>
              <a:rPr lang="ja-JP" altLang="en-US" dirty="0" smtClean="0"/>
              <a:t>を参考に）</a:t>
            </a:r>
            <a:endParaRPr kumimoji="1" lang="ja-JP" altLang="en-US" dirty="0"/>
          </a:p>
        </p:txBody>
      </p:sp>
      <p:sp>
        <p:nvSpPr>
          <p:cNvPr id="3" name="Content Placeholder 2"/>
          <p:cNvSpPr>
            <a:spLocks noGrp="1"/>
          </p:cNvSpPr>
          <p:nvPr>
            <p:ph idx="1"/>
          </p:nvPr>
        </p:nvSpPr>
        <p:spPr/>
        <p:txBody>
          <a:bodyPr>
            <a:normAutofit/>
          </a:bodyPr>
          <a:lstStyle/>
          <a:p>
            <a:r>
              <a:rPr kumimoji="1" lang="en-US" altLang="ja-JP" sz="2800" dirty="0" smtClean="0"/>
              <a:t>Supervised Learning Policy Network</a:t>
            </a:r>
            <a:r>
              <a:rPr kumimoji="1" lang="ja-JP" altLang="en-US" sz="2800" dirty="0" smtClean="0"/>
              <a:t>の学習</a:t>
            </a:r>
            <a:endParaRPr kumimoji="1" lang="en-US" altLang="ja-JP" sz="2800" dirty="0" smtClean="0"/>
          </a:p>
          <a:p>
            <a:pPr lvl="1">
              <a:buFont typeface="Arial" charset="0"/>
              <a:buChar char="•"/>
            </a:pPr>
            <a:r>
              <a:rPr kumimoji="1" lang="ja-JP" altLang="en-US" sz="2000" dirty="0" smtClean="0"/>
              <a:t>過去の対戦棋譜を読み込み、教師あり学習を行う</a:t>
            </a:r>
            <a:r>
              <a:rPr kumimoji="1" lang="en-US" altLang="ja-JP" sz="2000" dirty="0" smtClean="0"/>
              <a:t> (</a:t>
            </a:r>
            <a:r>
              <a:rPr kumimoji="1" lang="ja-JP" altLang="en-US" sz="2000" dirty="0" smtClean="0"/>
              <a:t>反転・対称の</a:t>
            </a:r>
            <a:r>
              <a:rPr kumimoji="1" lang="en-US" altLang="ja-JP" sz="2000" dirty="0" smtClean="0"/>
              <a:t> data augmentation)</a:t>
            </a:r>
            <a:endParaRPr kumimoji="1" lang="ja-JP" altLang="en-US" sz="2000" dirty="0" smtClean="0"/>
          </a:p>
          <a:p>
            <a:pPr lvl="1">
              <a:buFont typeface="Arial" charset="0"/>
              <a:buChar char="•"/>
            </a:pPr>
            <a:r>
              <a:rPr kumimoji="1" lang="ja-JP" altLang="en-US" sz="2000" dirty="0" smtClean="0"/>
              <a:t>盤面の状態</a:t>
            </a:r>
            <a:r>
              <a:rPr kumimoji="1" lang="en-US" altLang="ja-JP" sz="2000" dirty="0" smtClean="0"/>
              <a:t> s </a:t>
            </a:r>
            <a:r>
              <a:rPr kumimoji="1" lang="ja-JP" altLang="en-US" sz="2000" dirty="0" smtClean="0"/>
              <a:t>を入力とし、石を打つポイント</a:t>
            </a:r>
            <a:r>
              <a:rPr kumimoji="1" lang="en-US" altLang="ja-JP" sz="2000" dirty="0" smtClean="0"/>
              <a:t> (0 ~ 63) </a:t>
            </a:r>
            <a:r>
              <a:rPr kumimoji="1" lang="ja-JP" altLang="en-US" sz="2000" dirty="0" smtClean="0"/>
              <a:t>を出力する</a:t>
            </a:r>
            <a:endParaRPr kumimoji="1" lang="en-US" altLang="ja-JP" sz="2000" dirty="0" smtClean="0"/>
          </a:p>
          <a:p>
            <a:pPr lvl="1">
              <a:buFont typeface="Arial" charset="0"/>
              <a:buChar char="•"/>
            </a:pPr>
            <a:r>
              <a:rPr lang="ja-JP" altLang="en-US" sz="2000" dirty="0" smtClean="0"/>
              <a:t>学習データには既存の強いオセロ</a:t>
            </a:r>
            <a:r>
              <a:rPr lang="en-US" altLang="ja-JP" sz="2000" dirty="0" smtClean="0"/>
              <a:t>AI</a:t>
            </a:r>
            <a:r>
              <a:rPr lang="ja-JP" altLang="en-US" sz="2000" dirty="0" smtClean="0"/>
              <a:t>の棋譜データを活用（</a:t>
            </a:r>
            <a:r>
              <a:rPr lang="en-US" altLang="ja-JP" sz="2000" dirty="0" smtClean="0"/>
              <a:t>300</a:t>
            </a:r>
            <a:r>
              <a:rPr lang="ja-JP" altLang="en-US" sz="2000" dirty="0" smtClean="0"/>
              <a:t>万個）</a:t>
            </a:r>
          </a:p>
          <a:p>
            <a:r>
              <a:rPr lang="en-US" altLang="ja-JP" sz="2800" dirty="0" smtClean="0"/>
              <a:t>Reinforcement Learning</a:t>
            </a:r>
            <a:r>
              <a:rPr lang="en-US" altLang="ja-JP" sz="2800" dirty="0"/>
              <a:t> </a:t>
            </a:r>
            <a:r>
              <a:rPr lang="en-US" altLang="ja-JP" sz="2800" dirty="0" smtClean="0"/>
              <a:t>Policy Network</a:t>
            </a:r>
            <a:r>
              <a:rPr lang="ja-JP" altLang="en-US" sz="2800" dirty="0" smtClean="0"/>
              <a:t>の学習</a:t>
            </a:r>
          </a:p>
          <a:p>
            <a:pPr lvl="1">
              <a:buFont typeface="Arial" charset="0"/>
              <a:buChar char="•"/>
            </a:pPr>
            <a:r>
              <a:rPr lang="ja-JP" altLang="en-US" sz="2000" dirty="0" smtClean="0"/>
              <a:t>自己対局を通して勝率を高める</a:t>
            </a:r>
            <a:endParaRPr lang="en-US" altLang="ja-JP" sz="2000" dirty="0" smtClean="0"/>
          </a:p>
          <a:p>
            <a:pPr lvl="1">
              <a:buFont typeface="Arial" charset="0"/>
              <a:buChar char="•"/>
            </a:pPr>
            <a:r>
              <a:rPr lang="en-US" altLang="ja-JP" sz="2400" dirty="0" smtClean="0"/>
              <a:t>REINFORCE</a:t>
            </a:r>
            <a:r>
              <a:rPr lang="ja-JP" altLang="en-US" sz="2400" dirty="0" smtClean="0"/>
              <a:t>を利用</a:t>
            </a:r>
            <a:endParaRPr lang="ja-JP" altLang="en-US" sz="2000" dirty="0"/>
          </a:p>
        </p:txBody>
      </p:sp>
    </p:spTree>
    <p:extLst>
      <p:ext uri="{BB962C8B-B14F-4D97-AF65-F5344CB8AC3E}">
        <p14:creationId xmlns:p14="http://schemas.microsoft.com/office/powerpoint/2010/main" val="1719837864"/>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emp" id="{81DC7F5A-D89E-1B40-8DD3-896BE1799B0B}" vid="{A975F4C4-56E3-634D-B5B6-03E4562B01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blue</Template>
  <TotalTime>2258</TotalTime>
  <Words>1299</Words>
  <Application>Microsoft Macintosh PowerPoint</Application>
  <PresentationFormat>ワイド画面</PresentationFormat>
  <Paragraphs>208</Paragraphs>
  <Slides>23</Slides>
  <Notes>11</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23</vt:i4>
      </vt:variant>
    </vt:vector>
  </HeadingPairs>
  <TitlesOfParts>
    <vt:vector size="28" baseType="lpstr">
      <vt:lpstr>Calibri</vt:lpstr>
      <vt:lpstr>Calibri Light</vt:lpstr>
      <vt:lpstr>ＭＳ Ｐゴシック</vt:lpstr>
      <vt:lpstr>Arial</vt:lpstr>
      <vt:lpstr>Retrospect</vt:lpstr>
      <vt:lpstr>引き分けオセロ</vt:lpstr>
      <vt:lpstr>背景</vt:lpstr>
      <vt:lpstr>背景</vt:lpstr>
      <vt:lpstr>提案</vt:lpstr>
      <vt:lpstr> 引き分けを目指すなんて不可能では？？</vt:lpstr>
      <vt:lpstr>オセロ</vt:lpstr>
      <vt:lpstr>目的</vt:lpstr>
      <vt:lpstr>方針</vt:lpstr>
      <vt:lpstr>（１）最強のオセロAIの学習 （AlphaGOを参考に）</vt:lpstr>
      <vt:lpstr>特徴量設計とNetwork</vt:lpstr>
      <vt:lpstr>学習結果</vt:lpstr>
      <vt:lpstr>作成したAI評価</vt:lpstr>
      <vt:lpstr>（２）引き分けで報酬を与える強化学習</vt:lpstr>
      <vt:lpstr>引き分け強化学習</vt:lpstr>
      <vt:lpstr>固定の相手に引き分けられるように学習</vt:lpstr>
      <vt:lpstr>検討結果</vt:lpstr>
      <vt:lpstr>最強AI＋全探索による引き分けオセロ</vt:lpstr>
      <vt:lpstr>結論</vt:lpstr>
      <vt:lpstr>Appendix</vt:lpstr>
      <vt:lpstr>SL Policy</vt:lpstr>
      <vt:lpstr>RL Policy</vt:lpstr>
      <vt:lpstr>高速なオセロシミュレータの実装</vt:lpstr>
      <vt:lpstr>作戦②</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引き分けオセロ</dc:title>
  <dc:creator>Fukuta Keisuke</dc:creator>
  <cp:lastModifiedBy>飯塚達哉</cp:lastModifiedBy>
  <cp:revision>123</cp:revision>
  <dcterms:created xsi:type="dcterms:W3CDTF">2016-11-15T02:34:17Z</dcterms:created>
  <dcterms:modified xsi:type="dcterms:W3CDTF">2017-01-23T03:33:54Z</dcterms:modified>
</cp:coreProperties>
</file>